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58" r:id="rId5"/>
    <p:sldId id="1778" r:id="rId6"/>
    <p:sldId id="1721" r:id="rId7"/>
    <p:sldId id="1678" r:id="rId8"/>
    <p:sldId id="1842" r:id="rId9"/>
    <p:sldId id="1843" r:id="rId10"/>
    <p:sldId id="1844" r:id="rId11"/>
    <p:sldId id="1845" r:id="rId12"/>
    <p:sldId id="1841" r:id="rId13"/>
    <p:sldId id="1846" r:id="rId14"/>
    <p:sldId id="1847" r:id="rId15"/>
    <p:sldId id="1848" r:id="rId16"/>
    <p:sldId id="1849" r:id="rId17"/>
    <p:sldId id="1850" r:id="rId18"/>
    <p:sldId id="1851" r:id="rId19"/>
    <p:sldId id="1852" r:id="rId20"/>
    <p:sldId id="1853" r:id="rId21"/>
    <p:sldId id="5805" r:id="rId22"/>
    <p:sldId id="2076137247" r:id="rId23"/>
    <p:sldId id="258" r:id="rId24"/>
    <p:sldId id="2076137251" r:id="rId25"/>
    <p:sldId id="2076137252" r:id="rId26"/>
    <p:sldId id="2076136462" r:id="rId27"/>
    <p:sldId id="2076136463" r:id="rId28"/>
    <p:sldId id="2076136460" r:id="rId29"/>
    <p:sldId id="2076137254" r:id="rId30"/>
    <p:sldId id="2076137255" r:id="rId31"/>
    <p:sldId id="2076137256" r:id="rId32"/>
    <p:sldId id="280" r:id="rId33"/>
    <p:sldId id="2076137257" r:id="rId34"/>
    <p:sldId id="284" r:id="rId35"/>
    <p:sldId id="286" r:id="rId36"/>
    <p:sldId id="2076137258" r:id="rId37"/>
    <p:sldId id="2076137259"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2774"/>
    <a:srgbClr val="243A5E"/>
    <a:srgbClr val="7B6507"/>
    <a:srgbClr val="0B556A"/>
    <a:srgbClr val="0066FF"/>
    <a:srgbClr val="F2C811"/>
    <a:srgbClr val="3C3C41"/>
    <a:srgbClr val="4BCBEE"/>
    <a:srgbClr val="1392B4"/>
    <a:srgbClr val="59B4D9"/>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8" autoAdjust="0"/>
    <p:restoredTop sz="77739" autoAdjust="0"/>
  </p:normalViewPr>
  <p:slideViewPr>
    <p:cSldViewPr snapToGrid="0">
      <p:cViewPr varScale="1">
        <p:scale>
          <a:sx n="61" d="100"/>
          <a:sy n="61" d="100"/>
        </p:scale>
        <p:origin x="1186"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548" y="104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11/2/2025 3:30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11/2/2025 3:29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powerapps.microsoft.com/en-us/common-data-servic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28625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tLang="zh-CN" b="1" i="0" dirty="0">
                <a:solidFill>
                  <a:srgbClr val="000000"/>
                </a:solidFill>
                <a:effectLst/>
                <a:latin typeface="Segoe UI" panose="020B0502040204020203" pitchFamily="34" charset="0"/>
              </a:rPr>
              <a:t>Engage with external customers and partners</a:t>
            </a:r>
          </a:p>
          <a:p>
            <a:pPr algn="l"/>
            <a:r>
              <a:rPr lang="en-US" altLang="zh-CN" b="0" i="0" dirty="0">
                <a:solidFill>
                  <a:srgbClr val="000000"/>
                </a:solidFill>
                <a:effectLst/>
                <a:latin typeface="Segoe UI" panose="020B0502040204020203" pitchFamily="34" charset="0"/>
              </a:rPr>
              <a:t>Give internal and external users secure access to your data either anonymously or through commercial authentication providers like LinkedIn, Microsoft, Facebook, and Google, or enterprise providers such as Azure AD B2C and Okta. Set authentication requirements, customize data for each user, and allow users to submit their information privately with straightforward admin controls.</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Enable anyone to build responsive websites</a:t>
            </a:r>
          </a:p>
          <a:p>
            <a:pPr algn="l"/>
            <a:r>
              <a:rPr lang="en-US" altLang="zh-CN" b="0" i="0" dirty="0">
                <a:solidFill>
                  <a:srgbClr val="000000"/>
                </a:solidFill>
                <a:effectLst/>
                <a:latin typeface="Segoe UI" panose="020B0502040204020203" pitchFamily="34" charset="0"/>
              </a:rPr>
              <a:t>Easily match websites to the look and feel of your branding with customizable portal templates and responsive themes. Create and manage the content external users and partners can access using an intuitive interface and step-by-step guidance—no code required.</a:t>
            </a:r>
          </a:p>
          <a:p>
            <a:endParaRPr lang="en-US" altLang="zh-CN" sz="882" b="0" i="0" u="none" strike="noStrike" kern="1200" dirty="0">
              <a:solidFill>
                <a:schemeClr val="tx1"/>
              </a:solidFill>
              <a:effectLst/>
              <a:latin typeface="Segoe UI Light" pitchFamily="34" charset="0"/>
              <a:ea typeface="+mn-ea"/>
              <a:cs typeface="+mn-cs"/>
            </a:endParaRPr>
          </a:p>
          <a:p>
            <a:pPr algn="l"/>
            <a:r>
              <a:rPr lang="en-US" altLang="zh-CN" b="1" i="0" dirty="0">
                <a:solidFill>
                  <a:srgbClr val="000000"/>
                </a:solidFill>
                <a:effectLst/>
                <a:latin typeface="Segoe UI" panose="020B0502040204020203" pitchFamily="34" charset="0"/>
              </a:rPr>
              <a:t>Integrate all your data</a:t>
            </a:r>
          </a:p>
          <a:p>
            <a:pPr algn="l"/>
            <a:r>
              <a:rPr lang="en-US" altLang="zh-CN" b="0" i="0" dirty="0">
                <a:solidFill>
                  <a:srgbClr val="000000"/>
                </a:solidFill>
                <a:effectLst/>
                <a:latin typeface="Segoe UI" panose="020B0502040204020203" pitchFamily="34" charset="0"/>
              </a:rPr>
              <a:t>Bring data from the apps you use—including Power BI and Power Automate—together with </a:t>
            </a:r>
            <a:r>
              <a:rPr lang="en-US" altLang="zh-CN" b="0" i="0" u="sng" dirty="0" err="1">
                <a:solidFill>
                  <a:srgbClr val="742774"/>
                </a:solidFill>
                <a:effectLst/>
                <a:latin typeface="Segoe UI" panose="020B0502040204020203" pitchFamily="34" charset="0"/>
                <a:hlinkClick r:id="rId3"/>
              </a:rPr>
              <a:t>Dataverse</a:t>
            </a:r>
            <a:r>
              <a:rPr lang="en-US" altLang="zh-CN" b="0" i="0" u="sng" dirty="0">
                <a:solidFill>
                  <a:srgbClr val="742774"/>
                </a:solidFill>
                <a:effectLst/>
                <a:latin typeface="Segoe UI" panose="020B0502040204020203" pitchFamily="34" charset="0"/>
                <a:hlinkClick r:id="rId3"/>
              </a:rPr>
              <a:t> </a:t>
            </a:r>
            <a:r>
              <a:rPr lang="en-US" altLang="zh-CN" b="0" i="0" dirty="0">
                <a:solidFill>
                  <a:srgbClr val="000000"/>
                </a:solidFill>
                <a:effectLst/>
                <a:latin typeface="Segoe UI" panose="020B0502040204020203" pitchFamily="34" charset="0"/>
              </a:rPr>
              <a:t> and enable your users to interact with it anytime, anywhere . Enrich portals with model-driven forms, views, lists, charts, and dashboards to offer more value with each interaction.</a:t>
            </a:r>
          </a:p>
          <a:p>
            <a:endParaRPr lang="en-US" altLang="zh-CN"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462830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Connectors</a:t>
            </a:r>
            <a:r>
              <a:rPr lang="en-US" altLang="zh-CN" sz="882" b="0" i="0" u="none" strike="noStrike" kern="1200" dirty="0">
                <a:solidFill>
                  <a:schemeClr val="tx1"/>
                </a:solidFill>
                <a:effectLst/>
                <a:latin typeface="Segoe UI Light" pitchFamily="34" charset="0"/>
                <a:ea typeface="+mn-ea"/>
                <a:cs typeface="+mn-cs"/>
              </a:rPr>
              <a:t> enable you to connect apps, data, and devices in the cloud. Consider connectors the bridge across which information and commands travel. There are more than 275 connectors for the Power Platform, enabling all of your data and actions to connect cohesively. Examples of popular connectors include Salesforce, Office 365, Twitter, Dropbox, Google services, and more.</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1" i="0" u="none" strike="noStrike" kern="1200" dirty="0">
                <a:solidFill>
                  <a:schemeClr val="tx1"/>
                </a:solidFill>
                <a:effectLst/>
                <a:latin typeface="Segoe UI Light" pitchFamily="34" charset="0"/>
                <a:ea typeface="+mn-ea"/>
                <a:cs typeface="+mn-cs"/>
              </a:rPr>
              <a:t>Custom Connectors</a:t>
            </a:r>
          </a:p>
          <a:p>
            <a:r>
              <a:rPr lang="en-US" altLang="zh-CN" sz="882" b="0" i="0" u="none" strike="noStrike" kern="1200" dirty="0">
                <a:solidFill>
                  <a:schemeClr val="tx1"/>
                </a:solidFill>
                <a:effectLst/>
                <a:latin typeface="Segoe UI Light" pitchFamily="34" charset="0"/>
                <a:ea typeface="+mn-ea"/>
                <a:cs typeface="+mn-cs"/>
              </a:rPr>
              <a:t>While the Power Platform offers more than 200 connectors, you also have the option to build a custom connector. This will allow you to extend your app by calling a publicly available API, or a custom API you're hosting in a cloud provider, such as Azure. API stands for Application Programming Interface and holds a series of functions available for developers. Connectors work by sending information back and forth across these APIs and gathering available functions into Power Apps or Power Automate. Because these connectors are function-based, they will call specific functions in the underlying service of the API to return the corresponding data.</a:t>
            </a:r>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1519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09782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Both of these data source types are commonly used to bring data and additional functionality to your solutions.</a:t>
            </a:r>
          </a:p>
          <a:p>
            <a:r>
              <a:rPr lang="en-US" altLang="zh-CN" sz="882" b="0" i="0" u="none" strike="noStrike" kern="1200" dirty="0">
                <a:solidFill>
                  <a:schemeClr val="tx1"/>
                </a:solidFill>
                <a:effectLst/>
                <a:latin typeface="Segoe UI Light" pitchFamily="34" charset="0"/>
                <a:ea typeface="+mn-ea"/>
                <a:cs typeface="+mn-cs"/>
              </a:rPr>
              <a:t>As you can see, connecting to data sources allows you to integrate disparate parts of your business solutions to build them out cohesively.</a:t>
            </a:r>
          </a:p>
          <a:p>
            <a:endParaRPr lang="en-US" altLang="zh-CN"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50812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900" b="1" dirty="0">
                <a:latin typeface="Segoe UI Light"/>
                <a:cs typeface="Segoe UI Light"/>
              </a:rPr>
              <a:t>Native Integration to Office 365 services and data sources Include:</a:t>
            </a:r>
          </a:p>
          <a:p>
            <a:pPr marL="171450" indent="-171450">
              <a:buFontTx/>
              <a:buChar char="-"/>
            </a:pPr>
            <a:r>
              <a:rPr lang="en-US" altLang="zh-CN" sz="900" dirty="0">
                <a:latin typeface="Segoe UI Light"/>
                <a:cs typeface="Segoe UI Light"/>
              </a:rPr>
              <a:t>SharePoint Lists</a:t>
            </a:r>
          </a:p>
          <a:p>
            <a:pPr marL="171450" indent="-171450">
              <a:buFontTx/>
              <a:buChar char="-"/>
            </a:pPr>
            <a:r>
              <a:rPr lang="en-US" altLang="zh-CN" sz="900" dirty="0">
                <a:latin typeface="Segoe UI Light"/>
                <a:cs typeface="Segoe UI Light"/>
              </a:rPr>
              <a:t>OneDrive</a:t>
            </a:r>
          </a:p>
          <a:p>
            <a:pPr marL="171450" indent="-171450">
              <a:buFontTx/>
              <a:buChar char="-"/>
            </a:pPr>
            <a:r>
              <a:rPr lang="en-US" altLang="zh-CN" sz="900" dirty="0">
                <a:latin typeface="Segoe UI Light"/>
                <a:cs typeface="Segoe UI Light"/>
              </a:rPr>
              <a:t>Excel Online</a:t>
            </a:r>
          </a:p>
          <a:p>
            <a:pPr marL="171450" indent="-171450">
              <a:buFontTx/>
              <a:buChar char="-"/>
            </a:pPr>
            <a:r>
              <a:rPr lang="en-US" altLang="zh-CN" sz="900" dirty="0">
                <a:latin typeface="Segoe UI Light"/>
                <a:cs typeface="Segoe UI Light"/>
              </a:rPr>
              <a:t>Office 365 Security and Compliance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Users / Identity and Org Chart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D365 services and data include:</a:t>
            </a:r>
          </a:p>
          <a:p>
            <a:pPr marL="171450" indent="-171450">
              <a:buFontTx/>
              <a:buChar char="-"/>
            </a:pPr>
            <a:r>
              <a:rPr lang="en-US" altLang="zh-CN" sz="900" dirty="0">
                <a:latin typeface="Segoe UI Light"/>
                <a:cs typeface="Segoe UI Light"/>
              </a:rPr>
              <a:t>Common Data model</a:t>
            </a:r>
          </a:p>
          <a:p>
            <a:pPr marL="171450" indent="-171450">
              <a:buFontTx/>
              <a:buChar char="-"/>
            </a:pPr>
            <a:r>
              <a:rPr lang="en-US" altLang="zh-CN" sz="900" dirty="0" err="1">
                <a:latin typeface="Segoe UI Light"/>
                <a:cs typeface="Segoe UI Light"/>
              </a:rPr>
              <a:t>Dataverse</a:t>
            </a:r>
            <a:endParaRPr lang="en-US" altLang="zh-CN" sz="900" dirty="0">
              <a:latin typeface="Segoe UI Light"/>
              <a:cs typeface="Segoe UI Light"/>
            </a:endParaRPr>
          </a:p>
          <a:p>
            <a:pPr marL="171450" indent="-171450">
              <a:buFontTx/>
              <a:buChar char="-"/>
            </a:pPr>
            <a:r>
              <a:rPr lang="en-US" altLang="zh-CN" sz="900" dirty="0">
                <a:latin typeface="Segoe UI Light"/>
                <a:cs typeface="Segoe UI Light"/>
              </a:rPr>
              <a:t>Model Driven Apps and mobile player</a:t>
            </a:r>
          </a:p>
          <a:p>
            <a:pPr marL="171450" indent="-171450">
              <a:buFontTx/>
              <a:buChar char="-"/>
            </a:pPr>
            <a:r>
              <a:rPr lang="en-US" altLang="zh-CN" sz="900" dirty="0">
                <a:latin typeface="Segoe UI Light"/>
                <a:cs typeface="Segoe UI Light"/>
              </a:rPr>
              <a:t>Portals</a:t>
            </a:r>
          </a:p>
          <a:p>
            <a:pPr marL="171450" indent="-171450">
              <a:buFontTx/>
              <a:buChar char="-"/>
            </a:pPr>
            <a:r>
              <a:rPr lang="en-US" altLang="zh-CN" sz="900" dirty="0">
                <a:latin typeface="Segoe UI Light"/>
                <a:cs typeface="Segoe UI Light"/>
              </a:rPr>
              <a:t>Customer Insights (AI Builder)</a:t>
            </a:r>
          </a:p>
          <a:p>
            <a:pPr marL="171450" indent="-171450">
              <a:buFontTx/>
              <a:buChar char="-"/>
            </a:pPr>
            <a:r>
              <a:rPr lang="en-US" altLang="zh-CN" sz="900" dirty="0">
                <a:latin typeface="Segoe UI Light"/>
                <a:cs typeface="Segoe UI Light"/>
              </a:rPr>
              <a:t>Customer Voice</a:t>
            </a:r>
          </a:p>
          <a:p>
            <a:pPr marL="171450" indent="-171450">
              <a:buFontTx/>
              <a:buChar char="-"/>
            </a:pPr>
            <a:r>
              <a:rPr lang="en-US" altLang="zh-CN" sz="900" dirty="0">
                <a:latin typeface="Segoe UI Light"/>
                <a:cs typeface="Segoe UI Light"/>
              </a:rPr>
              <a:t>Most D365 services are built on </a:t>
            </a:r>
            <a:r>
              <a:rPr lang="en-US" altLang="zh-CN" sz="900" dirty="0" err="1">
                <a:latin typeface="Segoe UI Light"/>
                <a:cs typeface="Segoe UI Light"/>
              </a:rPr>
              <a:t>Dataverse</a:t>
            </a:r>
            <a:endParaRPr lang="en-US" altLang="zh-CN" dirty="0"/>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0" indent="0">
              <a:buFontTx/>
              <a:buNone/>
            </a:pPr>
            <a:r>
              <a:rPr lang="en-US" altLang="zh-CN" sz="900" b="1" dirty="0">
                <a:latin typeface="Segoe UI Light"/>
                <a:cs typeface="Segoe UI Light"/>
              </a:rPr>
              <a:t>Native Integration to Azure Include:</a:t>
            </a:r>
          </a:p>
          <a:p>
            <a:pPr marL="171450" indent="-171450">
              <a:buFontTx/>
              <a:buChar char="-"/>
            </a:pPr>
            <a:r>
              <a:rPr lang="en-US" altLang="zh-CN" sz="900" dirty="0">
                <a:latin typeface="Segoe UI Light"/>
                <a:cs typeface="Segoe UI Light"/>
              </a:rPr>
              <a:t>Azure Active Directory for Makers and End Users</a:t>
            </a:r>
          </a:p>
          <a:p>
            <a:pPr marL="171450" indent="-171450">
              <a:buFontTx/>
              <a:buChar char="-"/>
            </a:pPr>
            <a:r>
              <a:rPr lang="en-US" altLang="zh-CN" sz="900" dirty="0">
                <a:latin typeface="Segoe UI Light"/>
                <a:cs typeface="Segoe UI Light"/>
              </a:rPr>
              <a:t>Azure Information Protection</a:t>
            </a:r>
          </a:p>
          <a:p>
            <a:pPr marL="171450" indent="-171450">
              <a:buFontTx/>
              <a:buChar char="-"/>
            </a:pPr>
            <a:r>
              <a:rPr lang="en-US" altLang="zh-CN" sz="900" dirty="0">
                <a:latin typeface="Segoe UI Light"/>
                <a:cs typeface="Segoe UI Light"/>
              </a:rPr>
              <a:t>Azure DevOps for Application Life Cycle Management</a:t>
            </a:r>
          </a:p>
          <a:p>
            <a:pPr marL="171450" indent="-171450">
              <a:buFontTx/>
              <a:buChar char="-"/>
            </a:pPr>
            <a:r>
              <a:rPr lang="en-US" altLang="zh-CN" sz="900" dirty="0">
                <a:latin typeface="Segoe UI Light"/>
                <a:cs typeface="Segoe UI Light"/>
              </a:rPr>
              <a:t>Azure Application Insights for Usage Monitoring</a:t>
            </a:r>
          </a:p>
          <a:p>
            <a:pPr marL="171450" indent="-171450">
              <a:buFontTx/>
              <a:buChar char="-"/>
            </a:pPr>
            <a:r>
              <a:rPr lang="en-US" altLang="zh-CN" sz="900" dirty="0">
                <a:latin typeface="Segoe UI Light"/>
                <a:cs typeface="Segoe UI Light"/>
              </a:rPr>
              <a:t>Exports to Azure Data Lake Storage Gen 2</a:t>
            </a:r>
          </a:p>
          <a:p>
            <a:pPr marL="171450" indent="-171450">
              <a:buFontTx/>
              <a:buChar char="-"/>
            </a:pPr>
            <a:r>
              <a:rPr lang="en-US" altLang="zh-CN" sz="900" dirty="0">
                <a:latin typeface="Segoe UI Light"/>
                <a:cs typeface="Segoe UI Light"/>
              </a:rPr>
              <a:t>Azure Logic Apps (sharing connectors with Platform)</a:t>
            </a:r>
          </a:p>
          <a:p>
            <a:pPr marL="171450" indent="-171450">
              <a:buFontTx/>
              <a:buChar char="-"/>
            </a:pPr>
            <a:r>
              <a:rPr lang="en-US" altLang="zh-CN" sz="900" dirty="0">
                <a:latin typeface="Segoe UI Light"/>
                <a:cs typeface="Segoe UI Light"/>
              </a:rPr>
              <a:t>More…</a:t>
            </a:r>
          </a:p>
          <a:p>
            <a:pPr marL="171450" indent="-171450">
              <a:buFontTx/>
              <a:buChar char="-"/>
            </a:pPr>
            <a:endParaRPr lang="en-US" altLang="zh-CN" dirty="0"/>
          </a:p>
          <a:p>
            <a:pPr marL="171450" indent="-171450">
              <a:buFontTx/>
              <a:buChar char="-"/>
            </a:pPr>
            <a:endParaRPr lang="en-US" altLang="zh-CN" dirty="0"/>
          </a:p>
          <a:p>
            <a:pPr marL="0" indent="0">
              <a:buFontTx/>
              <a:buNone/>
            </a:pPr>
            <a:endParaRPr lang="en-US" altLang="zh-CN" dirty="0"/>
          </a:p>
          <a:p>
            <a:pPr marL="171450" indent="-171450">
              <a:buFontTx/>
              <a:buChar char="-"/>
            </a:pP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14049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8625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024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https://docs.microsoft.com/en-us/learn/modules/powerapps-get-started/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22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unit explores each part of the following Power Apps components:</a:t>
            </a:r>
          </a:p>
          <a:p>
            <a:r>
              <a:rPr lang="en-US" altLang="zh-CN" dirty="0"/>
              <a:t>
Power Apps Home Page - Apps start here, whether you build them from data, a sample app, or a blank screen.</a:t>
            </a:r>
          </a:p>
          <a:p>
            <a:r>
              <a:rPr lang="en-US" altLang="zh-CN" dirty="0"/>
              <a:t>
Power Apps Studio - Develop your apps further by connecting to data, adding and arranging user interface (UI) elements (known as controls), and building formulas.</a:t>
            </a:r>
          </a:p>
          <a:p>
            <a:r>
              <a:rPr lang="en-US" altLang="zh-CN" dirty="0"/>
              <a:t>
Power Apps Mobile - Run your apps on Microsoft Windows, Apple iOS, and Google Android devices.</a:t>
            </a:r>
          </a:p>
          <a:p>
            <a:r>
              <a:rPr lang="en-US" altLang="zh-CN" dirty="0"/>
              <a:t>
Power Apps Admin Center - Manage Power Apps environments and other components.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529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11/2/2025 3:29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Today there are 3 main types of Power Apps; canvas apps, model-driven apps and portal apps.  Historically, model-driven apps are an evolution of applications built on Dynamics CRM (aka </a:t>
            </a:r>
            <a:r>
              <a:rPr lang="en-US" dirty="0" err="1"/>
              <a:t>xRM</a:t>
            </a:r>
            <a:r>
              <a:rPr lang="en-US" dirty="0"/>
              <a:t>).  Power Apps Portals evolved from Dynamics 365 Portals.  Power Apps Portals can now be run on vanilla </a:t>
            </a:r>
            <a:r>
              <a:rPr lang="en-US" dirty="0" err="1"/>
              <a:t>Dataverse</a:t>
            </a:r>
            <a:r>
              <a:rPr lang="en-US" dirty="0"/>
              <a:t> instances.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228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great for canvas, but if all you need is other data connectors offer a quicker start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Customizing existing apps – you can customize a prebuilt model-driven app, and updates still work from the provider, where as a canvas is all or nothing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 personalization – Dashboards, Views, Templates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Standard UX (low training cost), extensibility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Canvas - Multiple connectors, i.e. bridging the systems via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F7759-803D-4F76-9AEC-98B2D9A07B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121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This unit explores each part of the following Power Apps components:</a:t>
            </a:r>
          </a:p>
          <a:p>
            <a:r>
              <a:rPr dirty="0"/>
              <a:t>
Power Apps Home Page - Apps start here, whether you build them from data, a sample app, or a blank screen.</a:t>
            </a:r>
          </a:p>
          <a:p>
            <a:r>
              <a:rPr dirty="0"/>
              <a:t>
Power Apps Studio - Develop your apps further by connecting to data, adding and arranging user interface (UI) elements (known as controls), and building formulas.</a:t>
            </a:r>
          </a:p>
          <a:p>
            <a:r>
              <a:rPr dirty="0"/>
              <a:t>
Power Apps Mobile - Run your apps on Microsoft Windows, Apple iOS, and Google Android devices.</a:t>
            </a:r>
          </a:p>
          <a:p>
            <a:r>
              <a:rPr dirty="0"/>
              <a:t>
Power Apps Admin Center - Manage Power Apps environments and other components.</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84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If you are building an app, you'll start with the Power Apps Home Page. You can build apps from sample apps, templates, or a blank screen. All the apps that you've built appear here, along with any apps that others have created and shared with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92439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Studio is where you can fully develop your apps to make them more effective as a business tool and to make them more attractive. Power Apps Studio has three panes that make creating apps seem more like building a slide deck in Microsoft PowerPoint:</a:t>
            </a:r>
          </a:p>
          <a:p>
            <a:r>
              <a:rPr lang="en-US" altLang="zh-CN" dirty="0"/>
              <a:t>
Left pane - Shows a hierarchical view of all the controls on each screen or a thumbnail for each screen in your app.</a:t>
            </a:r>
          </a:p>
          <a:p>
            <a:r>
              <a:rPr lang="en-US" altLang="zh-CN" dirty="0"/>
              <a:t>
Middle pane - Shows the canvas app that you're working on.</a:t>
            </a:r>
          </a:p>
          <a:p>
            <a:r>
              <a:rPr lang="en-US" altLang="zh-CN" dirty="0"/>
              <a:t>
Right pane - Where you set options such as the layout, properties, and data sources for certain controls.</a:t>
            </a:r>
          </a:p>
          <a:p>
            <a:r>
              <a:rPr lang="en-US" altLang="zh-CN"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375157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Power Apps Mobile for Windows, iOS, and Android devices allows you to use all the apps that you've created, and those others have shared with you, on your mobile device. You or your users can download the Microsoft Power Apps app from the appropriate app store. When users log in with their credentials, they will see all apps that have been shared with them. The Power Apps Mobile app only needs to be downloaded once.</a:t>
            </a:r>
          </a:p>
          <a:p>
            <a:r>
              <a:rPr lang="en-US" altLang="zh-CN" dirty="0"/>
              <a:t>
When you use apps in Power Apps Mobile, you get the most out of your device's capabilities: camera controls, GPS location,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60007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altLang="zh-CN" dirty="0"/>
              <a:t>The Power Apps admin center is the centralized place for managing Power Apps for an organization. On this site, you can define and manage different environments to house the apps. For example, you might have separate environments for development and production apps. Additionally, you can define data connections and manage environment roles and data policies.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346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Microsoft Power Apps works with other technologies to help you build powerful apps for your organization. Some of these technologies include:</a:t>
            </a:r>
          </a:p>
          <a:p>
            <a:r>
              <a:rPr dirty="0"/>
              <a:t>
Data sources - Without data, you don't have a business. Data sources bring cloud and on-premises data into your apps. You access data through built-in connections, custom connectors, and gateways.</a:t>
            </a:r>
          </a:p>
          <a:p>
            <a:r>
              <a:rPr dirty="0"/>
              <a:t>
</a:t>
            </a:r>
            <a:r>
              <a:rPr lang="en-US" dirty="0" err="1"/>
              <a:t>Dataverse</a:t>
            </a:r>
            <a:r>
              <a:rPr lang="en-US" dirty="0"/>
              <a:t> </a:t>
            </a:r>
            <a:r>
              <a:rPr dirty="0"/>
              <a:t>- A compliant and scalable data service that's integrated into Power Apps.</a:t>
            </a:r>
          </a:p>
          <a:p>
            <a:r>
              <a:rPr dirty="0"/>
              <a:t>
Power Automate - Allows you to build automated workflows to receive notifications, run processes, collect data, and more.</a:t>
            </a:r>
          </a:p>
          <a:p>
            <a:r>
              <a:rPr dirty="0"/>
              <a:t>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r>
              <a:rPr dirty="0"/>
              <a:t>In Power Apps, most canvas apps use external information that is stored in Data Sources. A common example is a table in an Excel file that is stored in OneDrive for Business or SharePoint. Apps access these data sources by using connections. Some connections allow Power Apps to read and write stored data. In Power Apps, you can add many data sources to your apps through built-in or custom connectors. Some of the most popular data sources are shown in the following figure.</a:t>
            </a:r>
          </a:p>
          <a:p>
            <a:r>
              <a:rPr dirty="0"/>
              <a:t>
Many data sources are cloud services, like Salesforce. Even Twitter can be a data source if, for example, you're tracking your company's hashtags. Connectors might not seem like the most exciting part of app development; however, they're essential when you work with data that you, your colleagues, and your customers care about. When an app shows up with your data source for the first time, you might suddenly find that they are, in fact, exciting.</a:t>
            </a:r>
          </a:p>
          <a:p>
            <a:r>
              <a:rPr dirty="0"/>
              <a:t>
For data that's stored on-premises instead of in the cloud, you can use a gateway to provide a reliable connection between Power Apps and your data source. The gateway sits on an on-premises computer and communicates with Power Apps.</a:t>
            </a:r>
          </a:p>
          <a:p>
            <a:r>
              <a:rPr dirty="0"/>
              <a:t>
An advantage of building your business apps in Power Apps is being able to connect to many data sources in a single app. With the connectors in Power Apps, you can connect to where your data lives. To learn more about data sources in Power Apps, refer to the Working With Data learning path.</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0" i="0" u="none" strike="noStrike" kern="1200" dirty="0">
                <a:solidFill>
                  <a:schemeClr val="tx1"/>
                </a:solidFill>
                <a:effectLst/>
                <a:latin typeface="Segoe UI Light" pitchFamily="34" charset="0"/>
                <a:ea typeface="+mn-ea"/>
                <a:cs typeface="+mn-cs"/>
              </a:rPr>
              <a:t>Elaborate that next slides explains each components</a:t>
            </a:r>
          </a:p>
          <a:p>
            <a:endParaRPr lang="en-US" altLang="zh-CN"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2" b="1" i="0" u="none" strike="noStrike" kern="1200" dirty="0">
                <a:solidFill>
                  <a:schemeClr val="tx1"/>
                </a:solidFill>
                <a:effectLst/>
                <a:latin typeface="Segoe UI Light" pitchFamily="34" charset="0"/>
                <a:ea typeface="+mn-ea"/>
                <a:cs typeface="+mn-cs"/>
              </a:rPr>
              <a:t>AI Builder</a:t>
            </a:r>
            <a:r>
              <a:rPr lang="en-US" altLang="zh-CN" sz="882" b="0" i="0" u="none" strike="noStrike" kern="1200" dirty="0">
                <a:solidFill>
                  <a:schemeClr val="tx1"/>
                </a:solidFill>
                <a:effectLst/>
                <a:latin typeface="Segoe UI Light" pitchFamily="34" charset="0"/>
                <a:ea typeface="+mn-ea"/>
                <a:cs typeface="+mn-cs"/>
              </a:rPr>
              <a:t> lets users and developers add AI capabilities to the workflows and PowerApps they create and use. AI Builder is a turnkey solution that allows you to easily add intelligence to your workflows and apps and predict outcomes to help improve business performance without writing code.</a:t>
            </a:r>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7772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An important data source option to explore further is the </a:t>
            </a:r>
            <a:r>
              <a:rPr lang="en-US" altLang="zh-CN" dirty="0" err="1"/>
              <a:t>Dataverse</a:t>
            </a:r>
            <a:r>
              <a:rPr lang="en-US" altLang="zh-CN" dirty="0"/>
              <a:t>. </a:t>
            </a:r>
            <a:r>
              <a:rPr lang="en-US" altLang="zh-CN" dirty="0" err="1"/>
              <a:t>Dataverse</a:t>
            </a:r>
            <a:r>
              <a:rPr lang="en-US" altLang="zh-CN" dirty="0"/>
              <a:t> lets you store and manage data that's used by business applications. Data within </a:t>
            </a:r>
            <a:r>
              <a:rPr lang="en-US" altLang="zh-CN" dirty="0" err="1"/>
              <a:t>Dataverse</a:t>
            </a:r>
            <a:r>
              <a:rPr lang="en-US" altLang="zh-CN" dirty="0"/>
              <a:t> is stored within a set of tables. An table is a set </a:t>
            </a:r>
            <a:r>
              <a:rPr lang="en-US" altLang="zh-CN"/>
              <a:t>of rows </a:t>
            </a:r>
            <a:r>
              <a:rPr lang="en-US" altLang="zh-CN" dirty="0"/>
              <a:t>that are used to store data, similar to how a table stores data within a database. </a:t>
            </a:r>
            <a:r>
              <a:rPr lang="en-US" altLang="zh-CN" dirty="0" err="1"/>
              <a:t>Dataverse</a:t>
            </a:r>
            <a:r>
              <a:rPr lang="en-US" altLang="zh-CN" dirty="0"/>
              <a:t> includes a base set of standard tables that cover typical scenarios, but you can also create custom tables that are specific to your organization and then populate them with data by using Power Query. App makers can then use Power Apps to build rich applications by using this data.</a:t>
            </a:r>
          </a:p>
          <a:p>
            <a:r>
              <a:rPr lang="en-US" altLang="zh-CN" dirty="0"/>
              <a:t>
For information on purchasing a plan to use </a:t>
            </a:r>
            <a:r>
              <a:rPr lang="en-US" altLang="zh-CN" dirty="0" err="1"/>
              <a:t>Dataverse</a:t>
            </a:r>
            <a:r>
              <a:rPr lang="en-US" altLang="zh-CN" dirty="0"/>
              <a:t>, refer to the </a:t>
            </a:r>
            <a:r>
              <a:rPr lang="en-US" altLang="zh-CN" dirty="0" err="1"/>
              <a:t>Licenseand</a:t>
            </a:r>
            <a:r>
              <a:rPr lang="en-US" altLang="zh-CN" dirty="0"/>
              <a:t> </a:t>
            </a:r>
            <a:r>
              <a:rPr lang="en-US" altLang="zh-CN" dirty="0" err="1"/>
              <a:t>Pricinginformation</a:t>
            </a:r>
            <a:r>
              <a:rPr lang="en-US" altLang="zh-CN" dirty="0"/>
              <a:t> pages.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77522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Standard and custom tables within </a:t>
            </a:r>
            <a:r>
              <a:rPr lang="en-US" altLang="zh-CN" dirty="0" err="1"/>
              <a:t>Dataverse</a:t>
            </a:r>
            <a:r>
              <a:rPr lang="en-US" altLang="zh-CN" dirty="0"/>
              <a:t> provide a cloud-based storage option for your data. Tables let you create a business-focused definition of your organization's data for use within apps. If you're unsure if tables are your best option, consider the following benefits:</a:t>
            </a:r>
          </a:p>
          <a:p>
            <a:r>
              <a:rPr lang="en-US" altLang="zh-CN" dirty="0"/>
              <a:t>
Simple to manage - Both the metadata and data are stored in the cloud. You don't need to worry about the details of how they're stored.</a:t>
            </a:r>
          </a:p>
          <a:p>
            <a:r>
              <a:rPr lang="en-US" altLang="zh-CN" dirty="0"/>
              <a:t>
Helps to secure data - Data is stored so that users can see it only if you grant them access. Role-based security allows you to control access to tables for different users within your organization.</a:t>
            </a:r>
          </a:p>
          <a:p>
            <a:r>
              <a:rPr lang="en-US" altLang="zh-CN" dirty="0"/>
              <a:t>
Access your Dynamics 365 Data - Data from your Dynamics 365 applications is also stored within the </a:t>
            </a:r>
            <a:r>
              <a:rPr lang="en-US" altLang="zh-CN" dirty="0" err="1"/>
              <a:t>Dataverse</a:t>
            </a:r>
            <a:r>
              <a:rPr lang="en-US" altLang="zh-CN" dirty="0"/>
              <a:t>, which allows you to quickly build apps that use your Dynamics 365 data and extend your apps by using Power Apps.</a:t>
            </a:r>
          </a:p>
          <a:p>
            <a:r>
              <a:rPr lang="en-US" altLang="zh-CN" dirty="0"/>
              <a:t>
Rich metadata - Data types and relationships are used directly within Power Apps.</a:t>
            </a:r>
          </a:p>
          <a:p>
            <a:r>
              <a:rPr lang="en-US" altLang="zh-CN" dirty="0"/>
              <a:t>
Logic and validation - Define calculated columns, business rules, workflows, and business process flows to ensure data quality and drive business processes.</a:t>
            </a:r>
          </a:p>
          <a:p>
            <a:r>
              <a:rPr lang="en-US" altLang="zh-CN" dirty="0"/>
              <a:t>
Productivity tools - Tables are available within the add-ins for Microsoft Excel to increase productivity and ensure data accessibility.</a:t>
            </a:r>
          </a:p>
          <a:p>
            <a:r>
              <a:rPr lang="en-US" altLang="zh-CN"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11/2/2025 3:29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45155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Apps</a:t>
            </a:r>
            <a:r>
              <a:rPr lang="en-US" altLang="zh-CN" sz="882" b="0" i="0" u="none" strike="noStrike" kern="1200" dirty="0">
                <a:solidFill>
                  <a:schemeClr val="tx1"/>
                </a:solidFill>
                <a:effectLst/>
                <a:latin typeface="Segoe UI Light" pitchFamily="34" charset="0"/>
                <a:ea typeface="+mn-ea"/>
                <a:cs typeface="+mn-cs"/>
              </a:rPr>
              <a:t> provides a rapid low code development environment for building custom apps for business needs. It has services, connectors, and a scalable data service and app platform (</a:t>
            </a:r>
            <a:r>
              <a:rPr lang="en-US" altLang="zh-CN" sz="1800" dirty="0">
                <a:effectLst/>
                <a:latin typeface="Calibri" panose="020F0502020204030204" pitchFamily="34" charset="0"/>
                <a:ea typeface="PMingLiU" panose="02020500000000000000" pitchFamily="18" charset="-120"/>
              </a:rPr>
              <a:t>Microsoft </a:t>
            </a:r>
            <a:r>
              <a:rPr lang="en-US" altLang="zh-CN" sz="1800" dirty="0" err="1">
                <a:effectLst/>
                <a:latin typeface="Calibri" panose="020F0502020204030204" pitchFamily="34" charset="0"/>
                <a:ea typeface="PMingLiU" panose="02020500000000000000" pitchFamily="18" charset="-120"/>
              </a:rPr>
              <a:t>Dataverse</a:t>
            </a:r>
            <a:r>
              <a:rPr lang="en-US" altLang="zh-CN" sz="882" b="0" i="0" u="none" strike="noStrike" kern="1200" dirty="0">
                <a:solidFill>
                  <a:schemeClr val="tx1"/>
                </a:solidFill>
                <a:effectLst/>
                <a:latin typeface="Segoe UI Light" pitchFamily="34" charset="0"/>
                <a:ea typeface="+mn-ea"/>
                <a:cs typeface="+mn-cs"/>
              </a:rPr>
              <a:t>) to allow simple integration and interaction with existing data. Power Apps enables the creation of web and mobile applications that run on all devices.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People use apps for every area of their lives, and business should be no exception. Most out of the box solutions do not meet exact business needs or integrate well with other business programs. Power Apps eases users into app development with a simple interface so that every business user or pro developer can build custom apps.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25823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Automate</a:t>
            </a:r>
            <a:r>
              <a:rPr lang="en-US" altLang="zh-CN" sz="882" b="0" i="0" u="none" strike="noStrike" kern="1200" dirty="0">
                <a:solidFill>
                  <a:schemeClr val="tx1"/>
                </a:solidFill>
                <a:effectLst/>
                <a:latin typeface="Segoe UI Light" pitchFamily="34" charset="0"/>
                <a:ea typeface="+mn-ea"/>
                <a:cs typeface="+mn-cs"/>
              </a:rPr>
              <a:t> lets users create automated workflows between applications and services. It helps automate repetitive business processes such as communication, data collections, and decision approvals.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Don't waste important productive hours on drafting the same email for a weekly update or walking approvals through. Not only for the individual user, Power Automate allows for the creation of enterprise-grade process automation. Power </a:t>
            </a:r>
            <a:r>
              <a:rPr lang="en-US" altLang="zh-CN" sz="882" b="0" i="0" u="none" strike="noStrike" kern="1200" dirty="0" err="1">
                <a:solidFill>
                  <a:schemeClr val="tx1"/>
                </a:solidFill>
                <a:effectLst/>
                <a:latin typeface="Segoe UI Light" pitchFamily="34" charset="0"/>
                <a:ea typeface="+mn-ea"/>
                <a:cs typeface="+mn-cs"/>
              </a:rPr>
              <a:t>Automate's</a:t>
            </a:r>
            <a:r>
              <a:rPr lang="en-US" altLang="zh-CN" sz="882" b="0" i="0" u="none" strike="noStrike" kern="1200" dirty="0">
                <a:solidFill>
                  <a:schemeClr val="tx1"/>
                </a:solidFill>
                <a:effectLst/>
                <a:latin typeface="Segoe UI Light" pitchFamily="34" charset="0"/>
                <a:ea typeface="+mn-ea"/>
                <a:cs typeface="+mn-cs"/>
              </a:rPr>
              <a:t> simple interface allows every level of user to automate work tasks from beginners to seasoned developers.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96616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BI</a:t>
            </a:r>
            <a:r>
              <a:rPr lang="en-US" altLang="zh-CN" sz="882" b="0" i="0" u="none" strike="noStrike" kern="1200" dirty="0">
                <a:solidFill>
                  <a:schemeClr val="tx1"/>
                </a:solidFill>
                <a:effectLst/>
                <a:latin typeface="Segoe UI Light" pitchFamily="34" charset="0"/>
                <a:ea typeface="+mn-ea"/>
                <a:cs typeface="+mn-cs"/>
              </a:rPr>
              <a:t> (Business Intelligence) is a business analytics service that delivers insights for analyzing data. It can share those insights through data visualizations which make up reports and dashboards to enable fast, informed decisions. Power BI scales across an organization, and it has built-in governance and security allowing businesses to focus on using data more than managing it.</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You can consider Power BI as the analysis and insights leg of the Power Platform. It takes business data and allows you to display it in ways that makes the most sense to users. A Power BI dashboard could potentially replace a standing meeting to report out on company metrics such as sales data, progress against goals, or employee performance.</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8918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Power Virtual Agents</a:t>
            </a:r>
            <a:r>
              <a:rPr lang="en-US" altLang="zh-CN" sz="882" b="0" i="0" u="none" strike="noStrike" kern="1200" dirty="0">
                <a:solidFill>
                  <a:schemeClr val="tx1"/>
                </a:solidFill>
                <a:effectLst/>
                <a:latin typeface="Segoe UI Light" pitchFamily="34" charset="0"/>
                <a:ea typeface="+mn-ea"/>
                <a:cs typeface="+mn-cs"/>
              </a:rPr>
              <a:t> enables anyone to create powerful chatbots using a guided, no-code graphical interface, without the need for data scientists or developers.</a:t>
            </a:r>
          </a:p>
          <a:p>
            <a:endParaRPr lang="en-US" altLang="zh-CN" sz="882" b="0" i="0" u="none" strike="noStrike" kern="1200" dirty="0">
              <a:solidFill>
                <a:schemeClr val="tx1"/>
              </a:solidFill>
              <a:effectLst/>
              <a:latin typeface="Segoe UI Light" pitchFamily="34" charset="0"/>
              <a:ea typeface="+mn-ea"/>
              <a:cs typeface="+mn-cs"/>
            </a:endParaRPr>
          </a:p>
          <a:p>
            <a:r>
              <a:rPr lang="en-US" altLang="zh-CN" sz="882" b="0" i="0" u="none" strike="noStrike" kern="1200" dirty="0">
                <a:solidFill>
                  <a:schemeClr val="tx1"/>
                </a:solidFill>
                <a:effectLst/>
                <a:latin typeface="Segoe UI Light" pitchFamily="34" charset="0"/>
                <a:ea typeface="+mn-ea"/>
                <a:cs typeface="+mn-cs"/>
              </a:rPr>
              <a:t>Power virtual agents addresses many of the major issues with chatbot building. It eliminates the gap between subject matter experts and the development teams building the chatbots. It removes the complexity of exposing teams to the nuances of conversational AI and the need to write complex code. It minimizes the IT effort required to deploy and maintain a custom conversational solution by empowering subject matter experts to build and maintain their own conversational solutions.</a:t>
            </a:r>
          </a:p>
          <a:p>
            <a:endParaRPr lang="en-US" altLang="zh-C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82592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4834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882" b="1" i="0" u="none" strike="noStrike" kern="1200" dirty="0">
                <a:solidFill>
                  <a:schemeClr val="tx1"/>
                </a:solidFill>
                <a:effectLst/>
                <a:latin typeface="Segoe UI Light" pitchFamily="34" charset="0"/>
                <a:ea typeface="+mn-ea"/>
                <a:cs typeface="+mn-cs"/>
              </a:rPr>
              <a:t>Microsoft </a:t>
            </a:r>
            <a:r>
              <a:rPr lang="en-US" altLang="zh-CN" sz="882" b="1" i="0" u="none" strike="noStrike" kern="1200" dirty="0" err="1">
                <a:solidFill>
                  <a:schemeClr val="tx1"/>
                </a:solidFill>
                <a:effectLst/>
                <a:latin typeface="Segoe UI Light" pitchFamily="34" charset="0"/>
                <a:ea typeface="+mn-ea"/>
                <a:cs typeface="+mn-cs"/>
              </a:rPr>
              <a:t>Dataverse</a:t>
            </a:r>
            <a:r>
              <a:rPr lang="en-US" altLang="zh-CN" sz="882" b="1" i="0" u="none" strike="noStrike" kern="1200" dirty="0">
                <a:solidFill>
                  <a:schemeClr val="tx1"/>
                </a:solidFill>
                <a:effectLst/>
                <a:latin typeface="Segoe UI Light" pitchFamily="34" charset="0"/>
                <a:ea typeface="+mn-ea"/>
                <a:cs typeface="+mn-cs"/>
              </a:rPr>
              <a:t> </a:t>
            </a:r>
            <a:r>
              <a:rPr lang="en-US" altLang="zh-CN" sz="882" b="0" i="0" u="none" strike="noStrike" kern="1200" dirty="0">
                <a:solidFill>
                  <a:schemeClr val="tx1"/>
                </a:solidFill>
                <a:effectLst/>
                <a:latin typeface="Segoe UI Light" pitchFamily="34" charset="0"/>
                <a:ea typeface="+mn-ea"/>
                <a:cs typeface="+mn-cs"/>
              </a:rPr>
              <a:t>is a scalable data service and app platform which lets users securely store and manage data from multiple sources and integrate that data in business applications using a common data model to ensure ease and consistency to users. </a:t>
            </a:r>
            <a:r>
              <a:rPr lang="en-US" altLang="zh-CN" sz="1800" dirty="0" err="1">
                <a:effectLst/>
                <a:latin typeface="Calibri" panose="020F0502020204030204" pitchFamily="34" charset="0"/>
                <a:ea typeface="PMingLiU" panose="02020500000000000000" pitchFamily="18" charset="-120"/>
              </a:rPr>
              <a:t>Dataverse</a:t>
            </a:r>
            <a:r>
              <a:rPr lang="en-US" altLang="zh-CN" sz="1800" dirty="0">
                <a:effectLst/>
                <a:latin typeface="Calibri" panose="020F0502020204030204" pitchFamily="34" charset="0"/>
                <a:ea typeface="PMingLiU" panose="02020500000000000000" pitchFamily="18" charset="-120"/>
              </a:rPr>
              <a:t> </a:t>
            </a:r>
            <a:r>
              <a:rPr lang="en-US" altLang="zh-CN" sz="882" b="0" i="0" u="none" strike="noStrike" kern="1200" dirty="0">
                <a:solidFill>
                  <a:schemeClr val="tx1"/>
                </a:solidFill>
                <a:effectLst/>
                <a:latin typeface="Segoe UI Light" pitchFamily="34" charset="0"/>
                <a:ea typeface="+mn-ea"/>
                <a:cs typeface="+mn-cs"/>
              </a:rPr>
              <a:t>is the common currency that enables the components of Power Platform to work together. It’s the foundation that enables the consolidation, display, and manipulation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699445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568D-E7FA-4EF3-9455-8439CBE68146}"/>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t>Microsoft 365 title</a:t>
            </a:r>
          </a:p>
        </p:txBody>
      </p:sp>
      <p:sp>
        <p:nvSpPr>
          <p:cNvPr id="7" name="Text Placeholder 10">
            <a:extLst>
              <a:ext uri="{FF2B5EF4-FFF2-40B4-BE49-F238E27FC236}">
                <a16:creationId xmlns:a16="http://schemas.microsoft.com/office/drawing/2014/main" id="{9912B6F5-D84A-4211-A17A-97183D60E4EA}"/>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Footer Placeholder 1">
            <a:extLst>
              <a:ext uri="{FF2B5EF4-FFF2-40B4-BE49-F238E27FC236}">
                <a16:creationId xmlns:a16="http://schemas.microsoft.com/office/drawing/2014/main" id="{27229BC1-B4CB-494C-93D1-671C1D6067F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9BB19D23-ABB6-4427-94A8-1A1FDC00DE95}"/>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dirty="0"/>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7" name="Text Placeholder 7">
            <a:extLst>
              <a:ext uri="{FF2B5EF4-FFF2-40B4-BE49-F238E27FC236}">
                <a16:creationId xmlns:a16="http://schemas.microsoft.com/office/drawing/2014/main" id="{C0B1A91E-225D-4756-9B92-DAD3143DB6B9}"/>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sp>
        <p:nvSpPr>
          <p:cNvPr id="9" name="Text Placeholder 7">
            <a:extLst>
              <a:ext uri="{FF2B5EF4-FFF2-40B4-BE49-F238E27FC236}">
                <a16:creationId xmlns:a16="http://schemas.microsoft.com/office/drawing/2014/main" id="{C9DAAED3-44A7-4D08-AB0E-B2C785F4E8C5}"/>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F2C81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5E6E9A-BEA8-46BC-982F-F80D539BE89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7" name="Text Placeholder 10">
            <a:extLst>
              <a:ext uri="{FF2B5EF4-FFF2-40B4-BE49-F238E27FC236}">
                <a16:creationId xmlns:a16="http://schemas.microsoft.com/office/drawing/2014/main" id="{75353EDC-B21D-4C4C-A422-01FB9164147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8" name="Footer Placeholder 1">
            <a:extLst>
              <a:ext uri="{FF2B5EF4-FFF2-40B4-BE49-F238E27FC236}">
                <a16:creationId xmlns:a16="http://schemas.microsoft.com/office/drawing/2014/main" id="{7548F4AB-9D59-4DFD-A4D5-8FCD96E4388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9" name="Picture 8" descr="A picture containing drawing&#10;&#10;Description automatically generated">
            <a:extLst>
              <a:ext uri="{FF2B5EF4-FFF2-40B4-BE49-F238E27FC236}">
                <a16:creationId xmlns:a16="http://schemas.microsoft.com/office/drawing/2014/main" id="{4AEE6368-B502-4AB2-9D80-C0C698E97B36}"/>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a:xfrm>
            <a:off x="418643" y="440494"/>
            <a:ext cx="11341268" cy="680196"/>
          </a:xfrm>
          <a:prstGeom prst="rect">
            <a:avLst/>
          </a:prstGeom>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F2C81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066F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8266418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74277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4496730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0B556A"/>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23063709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Section slide">
    <p:bg>
      <p:bgPr>
        <a:solidFill>
          <a:schemeClr val="bg1"/>
        </a:solidFill>
        <a:effectLst/>
      </p:bgPr>
    </p:bg>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28" name="Rectangle 27">
            <a:extLst>
              <a:ext uri="{FF2B5EF4-FFF2-40B4-BE49-F238E27FC236}">
                <a16:creationId xmlns:a16="http://schemas.microsoft.com/office/drawing/2014/main" id="{7FA930D8-4335-4000-B638-24919696215F}"/>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Title 35">
            <a:extLst>
              <a:ext uri="{FF2B5EF4-FFF2-40B4-BE49-F238E27FC236}">
                <a16:creationId xmlns:a16="http://schemas.microsoft.com/office/drawing/2014/main" id="{CFCD7F3D-2055-493B-A0FF-86BE129A988B}"/>
              </a:ext>
            </a:extLst>
          </p:cNvPr>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30" name="Rectangle 29">
            <a:extLst>
              <a:ext uri="{FF2B5EF4-FFF2-40B4-BE49-F238E27FC236}">
                <a16:creationId xmlns:a16="http://schemas.microsoft.com/office/drawing/2014/main" id="{5D424A79-5043-42A5-9003-378873280918}"/>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6">
            <a:extLst>
              <a:ext uri="{FF2B5EF4-FFF2-40B4-BE49-F238E27FC236}">
                <a16:creationId xmlns:a16="http://schemas.microsoft.com/office/drawing/2014/main" id="{38364FEE-4A70-4462-810E-8F8E0A77CA6E}"/>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6">
            <a:extLst>
              <a:ext uri="{FF2B5EF4-FFF2-40B4-BE49-F238E27FC236}">
                <a16:creationId xmlns:a16="http://schemas.microsoft.com/office/drawing/2014/main" id="{E949DF18-D63B-418F-9A7D-972AC1D3A7E2}"/>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11">
            <a:extLst>
              <a:ext uri="{FF2B5EF4-FFF2-40B4-BE49-F238E27FC236}">
                <a16:creationId xmlns:a16="http://schemas.microsoft.com/office/drawing/2014/main" id="{CA12FB39-C698-4D3C-9479-80A0D5910BF2}"/>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dirty="0"/>
              <a:t>Click icon to add picture</a:t>
            </a:r>
          </a:p>
        </p:txBody>
      </p:sp>
    </p:spTree>
    <p:extLst>
      <p:ext uri="{BB962C8B-B14F-4D97-AF65-F5344CB8AC3E}">
        <p14:creationId xmlns:p14="http://schemas.microsoft.com/office/powerpoint/2010/main" val="400662218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0066FF"/>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25233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a:prstGeom prst="rect">
            <a:avLst/>
          </a:prstGeo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a:prstGeom prst="rect">
            <a:avLst/>
          </a:prstGeom>
        </p:spPr>
        <p:txBody>
          <a:bodyPr/>
          <a:lstStyle>
            <a:lvl1pPr>
              <a:defRPr>
                <a:solidFill>
                  <a:schemeClr val="tx1"/>
                </a:solidFill>
              </a:defRPr>
            </a:lvl1pPr>
          </a:lstStyle>
          <a:p>
            <a:r>
              <a:rPr lang="en-US" dirty="0"/>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a:t>
            </a:r>
            <a:r>
              <a:rPr lang="en-US" dirty="0" err="1"/>
              <a:t>Semibold</a:t>
            </a:r>
            <a:r>
              <a:rPr lang="en-US" dirty="0"/>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8221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967682"/>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79831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3784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rple border 2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35003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075821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rgbClr val="7B650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742774"/>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49573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a:prstGeom prst="rect">
            <a:avLst/>
          </a:prstGeo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rgbClr val="74277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306282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a:prstGeom prst="rect">
            <a:avLst/>
          </a:prstGeo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18/20</a:t>
            </a:r>
            <a:endParaRPr lang="en-US" dirty="0"/>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dirty="0"/>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rgbClr val="7B6507"/>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dirty="0"/>
              <a:t>Body copy Segoe UI </a:t>
            </a:r>
            <a:r>
              <a:rPr lang="en-US" dirty="0" err="1"/>
              <a:t>Semibold</a:t>
            </a:r>
            <a:r>
              <a:rPr lang="en-US" dirty="0"/>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0B556A"/>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733455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Title Slide 2">
    <p:bg>
      <p:bgPr>
        <a:solidFill>
          <a:srgbClr val="243A5E"/>
        </a:solidFill>
        <a:effectLst/>
      </p:bgPr>
    </p:bg>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32AAFC8C-7796-48C0-9F9A-103CF86D49FF}"/>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21" name="Text Placeholder 10">
            <a:extLst>
              <a:ext uri="{FF2B5EF4-FFF2-40B4-BE49-F238E27FC236}">
                <a16:creationId xmlns:a16="http://schemas.microsoft.com/office/drawing/2014/main" id="{97B8A13B-AE5F-487B-99D8-4D3D7B6E675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2" name="Footer Placeholder 1">
            <a:extLst>
              <a:ext uri="{FF2B5EF4-FFF2-40B4-BE49-F238E27FC236}">
                <a16:creationId xmlns:a16="http://schemas.microsoft.com/office/drawing/2014/main" id="{5A3CEC80-A86A-4D3D-A222-716BBA6458F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3" name="Picture 22" descr="A close up of a logo&#10;&#10;Description automatically generated">
            <a:extLst>
              <a:ext uri="{FF2B5EF4-FFF2-40B4-BE49-F238E27FC236}">
                <a16:creationId xmlns:a16="http://schemas.microsoft.com/office/drawing/2014/main" id="{F537992A-E3B3-4561-BAFC-1EC4DEE99472}"/>
              </a:ext>
            </a:extLst>
          </p:cNvPr>
          <p:cNvPicPr>
            <a:picLocks noChangeAspect="1"/>
          </p:cNvPicPr>
          <p:nvPr userDrawn="1"/>
        </p:nvPicPr>
        <p:blipFill>
          <a:blip r:embed="rId2"/>
          <a:stretch>
            <a:fillRect/>
          </a:stretch>
        </p:blipFill>
        <p:spPr>
          <a:xfrm>
            <a:off x="136886" y="159692"/>
            <a:ext cx="3646650" cy="872047"/>
          </a:xfrm>
          <a:prstGeom prst="rect">
            <a:avLst/>
          </a:prstGeom>
        </p:spPr>
      </p:pic>
      <p:grpSp>
        <p:nvGrpSpPr>
          <p:cNvPr id="6" name="Group 5">
            <a:extLst>
              <a:ext uri="{FF2B5EF4-FFF2-40B4-BE49-F238E27FC236}">
                <a16:creationId xmlns:a16="http://schemas.microsoft.com/office/drawing/2014/main" id="{3BA98C89-1B1D-4DA0-8048-B416D55420AC}"/>
              </a:ext>
            </a:extLst>
          </p:cNvPr>
          <p:cNvGrpSpPr/>
          <p:nvPr userDrawn="1"/>
        </p:nvGrpSpPr>
        <p:grpSpPr>
          <a:xfrm rot="5400000">
            <a:off x="10578004" y="3897806"/>
            <a:ext cx="4029834" cy="569755"/>
            <a:chOff x="465139" y="4279900"/>
            <a:chExt cx="11082523" cy="1498600"/>
          </a:xfrm>
        </p:grpSpPr>
        <p:sp>
          <p:nvSpPr>
            <p:cNvPr id="7" name="Rectangle 6">
              <a:extLst>
                <a:ext uri="{FF2B5EF4-FFF2-40B4-BE49-F238E27FC236}">
                  <a16:creationId xmlns:a16="http://schemas.microsoft.com/office/drawing/2014/main" id="{0D9E8B20-D5DA-46E9-B70C-34C747E1A55A}"/>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8" name="Rectangle 7">
              <a:extLst>
                <a:ext uri="{FF2B5EF4-FFF2-40B4-BE49-F238E27FC236}">
                  <a16:creationId xmlns:a16="http://schemas.microsoft.com/office/drawing/2014/main" id="{5DACB95E-47E3-420B-BF30-FAE8D890E9BB}"/>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9" name="Rectangle 8">
              <a:extLst>
                <a:ext uri="{FF2B5EF4-FFF2-40B4-BE49-F238E27FC236}">
                  <a16:creationId xmlns:a16="http://schemas.microsoft.com/office/drawing/2014/main" id="{E78E38EC-1637-48D0-BD32-1D1A7CB00C44}"/>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10" name="Rectangle 9">
              <a:extLst>
                <a:ext uri="{FF2B5EF4-FFF2-40B4-BE49-F238E27FC236}">
                  <a16:creationId xmlns:a16="http://schemas.microsoft.com/office/drawing/2014/main" id="{05B2AEC0-46D6-422D-A40F-7B6AEE6726A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11" name="Group 10">
            <a:extLst>
              <a:ext uri="{FF2B5EF4-FFF2-40B4-BE49-F238E27FC236}">
                <a16:creationId xmlns:a16="http://schemas.microsoft.com/office/drawing/2014/main" id="{19F80950-C12E-4741-8339-95DA2C4FB36D}"/>
              </a:ext>
            </a:extLst>
          </p:cNvPr>
          <p:cNvGrpSpPr/>
          <p:nvPr userDrawn="1"/>
        </p:nvGrpSpPr>
        <p:grpSpPr>
          <a:xfrm rot="5400000">
            <a:off x="11534945" y="773099"/>
            <a:ext cx="2115953" cy="569757"/>
            <a:chOff x="465140" y="7280835"/>
            <a:chExt cx="7676186" cy="942415"/>
          </a:xfrm>
        </p:grpSpPr>
        <p:sp>
          <p:nvSpPr>
            <p:cNvPr id="12" name="Rectangle 11">
              <a:extLst>
                <a:ext uri="{FF2B5EF4-FFF2-40B4-BE49-F238E27FC236}">
                  <a16:creationId xmlns:a16="http://schemas.microsoft.com/office/drawing/2014/main" id="{4F8910A4-D544-48B4-AB30-987185195143}"/>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13" name="Rectangle 12">
              <a:extLst>
                <a:ext uri="{FF2B5EF4-FFF2-40B4-BE49-F238E27FC236}">
                  <a16:creationId xmlns:a16="http://schemas.microsoft.com/office/drawing/2014/main" id="{F1724F72-1479-4EC6-85E1-406BD28688EA}"/>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14" name="Rectangle 13">
              <a:extLst>
                <a:ext uri="{FF2B5EF4-FFF2-40B4-BE49-F238E27FC236}">
                  <a16:creationId xmlns:a16="http://schemas.microsoft.com/office/drawing/2014/main" id="{E41FB731-EB81-440B-B8AF-CF5A7346596F}"/>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15" name="Rectangle 14">
            <a:extLst>
              <a:ext uri="{FF2B5EF4-FFF2-40B4-BE49-F238E27FC236}">
                <a16:creationId xmlns:a16="http://schemas.microsoft.com/office/drawing/2014/main" id="{03F20490-6E03-4C32-83BC-D572E0EF04F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2927238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dirty="0"/>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dirty="0"/>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a:prstGeom prst="rect">
            <a:avLst/>
          </a:prstGeo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dirty="0"/>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2"/>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dirty="0"/>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2"/>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70C016C-3966-4D15-8745-40EA49065478}"/>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solidFill>
                  <a:schemeClr val="tx1"/>
                </a:solidFill>
              </a:rPr>
              <a:t>Microsoft Power Platform title</a:t>
            </a:r>
            <a:endParaRPr lang="en-US" dirty="0"/>
          </a:p>
        </p:txBody>
      </p:sp>
      <p:sp>
        <p:nvSpPr>
          <p:cNvPr id="11" name="Text Placeholder 10">
            <a:extLst>
              <a:ext uri="{FF2B5EF4-FFF2-40B4-BE49-F238E27FC236}">
                <a16:creationId xmlns:a16="http://schemas.microsoft.com/office/drawing/2014/main" id="{DC9BFBBC-EDC3-4F65-A012-A923F5E7D59F}"/>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2" name="Footer Placeholder 1">
            <a:extLst>
              <a:ext uri="{FF2B5EF4-FFF2-40B4-BE49-F238E27FC236}">
                <a16:creationId xmlns:a16="http://schemas.microsoft.com/office/drawing/2014/main" id="{94101C08-89B0-4B9A-BD78-78845B2B36E6}"/>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13" name="Picture 12" descr="A picture containing drawing&#10;&#10;Description automatically generated">
            <a:extLst>
              <a:ext uri="{FF2B5EF4-FFF2-40B4-BE49-F238E27FC236}">
                <a16:creationId xmlns:a16="http://schemas.microsoft.com/office/drawing/2014/main" id="{B27E0390-5434-4B94-980D-B8EF963531E5}"/>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4" name="Picture 13" descr="A person explaining on the charts from a big monitor behind him">
            <a:extLst>
              <a:ext uri="{FF2B5EF4-FFF2-40B4-BE49-F238E27FC236}">
                <a16:creationId xmlns:a16="http://schemas.microsoft.com/office/drawing/2014/main" id="{8BD5C35B-468A-47EB-BC30-68A8D9428B78}"/>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2"/>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dirty="0"/>
              <a:t>Heading Segoe UI </a:t>
            </a:r>
            <a:r>
              <a:rPr lang="en-US" dirty="0" err="1"/>
              <a:t>Semibold</a:t>
            </a:r>
            <a:r>
              <a:rPr lang="en-US" dirty="0"/>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rgbClr val="7B6507"/>
            </a:solidFill>
          </a:ln>
        </p:spPr>
        <p:txBody>
          <a:bodyPr lIns="137160" tIns="91440" rIns="137160"/>
          <a:lstStyle>
            <a:lvl1pPr>
              <a:defRPr sz="2000">
                <a:latin typeface="Consolas" panose="020B0609020204030204" pitchFamily="49" charset="0"/>
              </a:defRPr>
            </a:lvl1pPr>
          </a:lstStyle>
          <a:p>
            <a:pPr lvl="0"/>
            <a:r>
              <a:rPr lang="en-US" dirty="0"/>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dirty="0"/>
              <a:t>Heading Segoe UI </a:t>
            </a:r>
            <a:r>
              <a:rPr lang="en-US" dirty="0" err="1"/>
              <a:t>Semibold</a:t>
            </a:r>
            <a:r>
              <a:rPr lang="en-US" dirty="0"/>
              <a:t> 32</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ext Placeholder 5">
            <a:extLst>
              <a:ext uri="{FF2B5EF4-FFF2-40B4-BE49-F238E27FC236}">
                <a16:creationId xmlns:a16="http://schemas.microsoft.com/office/drawing/2014/main" id="{233ACFF6-545B-4ABE-A808-056C023054F8}"/>
              </a:ext>
            </a:extLst>
          </p:cNvPr>
          <p:cNvSpPr>
            <a:spLocks noGrp="1"/>
          </p:cNvSpPr>
          <p:nvPr>
            <p:ph type="body" sz="quarter" idx="10"/>
          </p:nvPr>
        </p:nvSpPr>
        <p:spPr>
          <a:xfrm>
            <a:off x="419100" y="1457326"/>
            <a:ext cx="11341100" cy="1808637"/>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dirty="0"/>
              <a:t>Click to edit Master text styles</a:t>
            </a:r>
          </a:p>
          <a:p>
            <a:pPr lvl="1"/>
            <a:r>
              <a:rPr lang="en-US" dirty="0"/>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BC2998-71A9-43F2-9A9A-CB58B56A1E37}"/>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solidFill>
                  <a:schemeClr val="tx1"/>
                </a:solidFill>
              </a:rPr>
              <a:t>Microsoft Power Platform title</a:t>
            </a:r>
            <a:endParaRPr lang="en-US" dirty="0"/>
          </a:p>
        </p:txBody>
      </p:sp>
      <p:sp>
        <p:nvSpPr>
          <p:cNvPr id="10" name="Text Placeholder 10">
            <a:extLst>
              <a:ext uri="{FF2B5EF4-FFF2-40B4-BE49-F238E27FC236}">
                <a16:creationId xmlns:a16="http://schemas.microsoft.com/office/drawing/2014/main" id="{C06B8F6B-A6DD-4FB9-BA5A-AB66B2FD576E}"/>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Footer Placeholder 1">
            <a:extLst>
              <a:ext uri="{FF2B5EF4-FFF2-40B4-BE49-F238E27FC236}">
                <a16:creationId xmlns:a16="http://schemas.microsoft.com/office/drawing/2014/main" id="{23715174-262F-4528-B3FC-40FC8923AFA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12" name="Picture 11" descr="A picture containing drawing&#10;&#10;Description automatically generated">
            <a:extLst>
              <a:ext uri="{FF2B5EF4-FFF2-40B4-BE49-F238E27FC236}">
                <a16:creationId xmlns:a16="http://schemas.microsoft.com/office/drawing/2014/main" id="{9B73BE13-DA50-45CC-B851-5F03BEB08259}"/>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3" name="Picture 12">
            <a:extLst>
              <a:ext uri="{FF2B5EF4-FFF2-40B4-BE49-F238E27FC236}">
                <a16:creationId xmlns:a16="http://schemas.microsoft.com/office/drawing/2014/main" id="{D34AE86A-332D-481D-B10D-2B4302CADF28}"/>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4" name="Oval 13">
            <a:extLst>
              <a:ext uri="{FF2B5EF4-FFF2-40B4-BE49-F238E27FC236}">
                <a16:creationId xmlns:a16="http://schemas.microsoft.com/office/drawing/2014/main" id="{9E40B7DA-EF5E-4458-A7D9-CEB3F0FBA948}"/>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dirty="0"/>
              <a:t>Click to edit Master text styles</a:t>
            </a:r>
          </a:p>
          <a:p>
            <a:pPr lvl="1"/>
            <a:r>
              <a:rPr lang="en-US" dirty="0"/>
              <a:t>Second level</a:t>
            </a:r>
          </a:p>
          <a:p>
            <a:pPr lvl="2"/>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dirty="0"/>
              <a:t>Click to edit Master text styles</a:t>
            </a:r>
          </a:p>
          <a:p>
            <a:pPr lvl="1"/>
            <a:r>
              <a:rPr lang="en-US" dirty="0"/>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dirty="0"/>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dirty="0"/>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dirty="0"/>
              <a:t>Click to edit Master text styles</a:t>
            </a:r>
          </a:p>
          <a:p>
            <a:pPr lvl="1"/>
            <a:r>
              <a:rPr lang="en-US" dirty="0"/>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userDrawn="1"/>
        </p:nvPicPr>
        <p:blipFill>
          <a:blip r:embed="rId2"/>
          <a:stretch>
            <a:fillRect/>
          </a:stretch>
        </p:blipFill>
        <p:spPr>
          <a:xfrm>
            <a:off x="146409" y="159693"/>
            <a:ext cx="3471501" cy="871754"/>
          </a:xfrm>
          <a:prstGeom prst="rect">
            <a:avLst/>
          </a:prstGeom>
        </p:spPr>
      </p:pic>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slide_Blue-Gray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rgbClr val="243A5E"/>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374256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ext layout with gray fill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432090" y="145689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472176"/>
            <a:ext cx="11341268" cy="896552"/>
          </a:xfrm>
          <a:solidFill>
            <a:schemeClr val="bg1">
              <a:lumMod val="95000"/>
            </a:schemeClr>
          </a:solidFill>
        </p:spPr>
        <p:txBody>
          <a:bodyPr wrap="square" lIns="91440" tIns="91440" rIns="91440" bIns="9144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432090" y="348745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432090" y="4502737"/>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432090" y="5518016"/>
            <a:ext cx="11341268" cy="896552"/>
          </a:xfrm>
          <a:solidFill>
            <a:schemeClr val="bg1">
              <a:lumMod val="95000"/>
            </a:schemeClr>
          </a:solidFill>
        </p:spPr>
        <p:txBody>
          <a:bodyPr wrap="square" lIns="91440" tIns="91440" rIns="91440" bIns="9144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21750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s 6 rows layout ">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D77FB6BB-8FC7-49AB-9CFD-699D90B6EB04}"/>
              </a:ext>
            </a:extLst>
          </p:cNvPr>
          <p:cNvSpPr>
            <a:spLocks noGrp="1"/>
          </p:cNvSpPr>
          <p:nvPr>
            <p:ph sz="quarter" idx="22" hasCustomPrompt="1"/>
          </p:nvPr>
        </p:nvSpPr>
        <p:spPr>
          <a:xfrm>
            <a:off x="435392"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xxx</a:t>
            </a:r>
          </a:p>
        </p:txBody>
      </p:sp>
      <p:sp>
        <p:nvSpPr>
          <p:cNvPr id="5" name="Content Placeholder 4">
            <a:extLst>
              <a:ext uri="{FF2B5EF4-FFF2-40B4-BE49-F238E27FC236}">
                <a16:creationId xmlns:a16="http://schemas.microsoft.com/office/drawing/2014/main" id="{3493C85A-58E6-47E3-8DA8-6323C491D28E}"/>
              </a:ext>
            </a:extLst>
          </p:cNvPr>
          <p:cNvSpPr>
            <a:spLocks noGrp="1"/>
          </p:cNvSpPr>
          <p:nvPr>
            <p:ph sz="quarter" idx="10" hasCustomPrompt="1"/>
          </p:nvPr>
        </p:nvSpPr>
        <p:spPr>
          <a:xfrm>
            <a:off x="435392" y="2272580"/>
            <a:ext cx="5460583" cy="307777"/>
          </a:xfrm>
        </p:spPr>
        <p:txBody>
          <a:bodyPr lIns="0" tIns="0" rIns="0" bIns="0"/>
          <a:lstStyle>
            <a:lvl1pPr>
              <a:defRPr sz="2000">
                <a:latin typeface="+mn-lt"/>
              </a:defRPr>
            </a:lvl1pPr>
          </a:lstStyle>
          <a:p>
            <a:pPr lvl="0"/>
            <a:r>
              <a:rPr lang="en-US"/>
              <a:t>xx</a:t>
            </a:r>
          </a:p>
        </p:txBody>
      </p:sp>
      <p:sp>
        <p:nvSpPr>
          <p:cNvPr id="8" name="Content Placeholder 7">
            <a:extLst>
              <a:ext uri="{FF2B5EF4-FFF2-40B4-BE49-F238E27FC236}">
                <a16:creationId xmlns:a16="http://schemas.microsoft.com/office/drawing/2014/main" id="{2BDE5E68-A2D5-4FF5-843B-638D32555C0F}"/>
              </a:ext>
            </a:extLst>
          </p:cNvPr>
          <p:cNvSpPr>
            <a:spLocks noGrp="1"/>
          </p:cNvSpPr>
          <p:nvPr>
            <p:ph sz="quarter" idx="11" hasCustomPrompt="1"/>
          </p:nvPr>
        </p:nvSpPr>
        <p:spPr>
          <a:xfrm>
            <a:off x="436561" y="3021748"/>
            <a:ext cx="5459414" cy="307777"/>
          </a:xfrm>
        </p:spPr>
        <p:txBody>
          <a:bodyPr lIns="0" tIns="0" rIns="0" bIns="0"/>
          <a:lstStyle>
            <a:lvl1pPr>
              <a:defRPr sz="2000">
                <a:latin typeface="+mn-lt"/>
              </a:defRPr>
            </a:lvl1pPr>
          </a:lstStyle>
          <a:p>
            <a:pPr lvl="0"/>
            <a:r>
              <a:rPr lang="en-US"/>
              <a:t>xx</a:t>
            </a:r>
          </a:p>
        </p:txBody>
      </p:sp>
      <p:sp>
        <p:nvSpPr>
          <p:cNvPr id="46" name="Content Placeholder 45">
            <a:extLst>
              <a:ext uri="{FF2B5EF4-FFF2-40B4-BE49-F238E27FC236}">
                <a16:creationId xmlns:a16="http://schemas.microsoft.com/office/drawing/2014/main" id="{DA1318D3-D894-4CFB-B833-19AA5B32DE4B}"/>
              </a:ext>
            </a:extLst>
          </p:cNvPr>
          <p:cNvSpPr>
            <a:spLocks noGrp="1"/>
          </p:cNvSpPr>
          <p:nvPr>
            <p:ph sz="quarter" idx="14" hasCustomPrompt="1"/>
          </p:nvPr>
        </p:nvSpPr>
        <p:spPr>
          <a:xfrm>
            <a:off x="436561" y="3770916"/>
            <a:ext cx="5459414"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48" name="Content Placeholder 47">
            <a:extLst>
              <a:ext uri="{FF2B5EF4-FFF2-40B4-BE49-F238E27FC236}">
                <a16:creationId xmlns:a16="http://schemas.microsoft.com/office/drawing/2014/main" id="{0513A393-6406-485D-BA3A-E4837E31D825}"/>
              </a:ext>
            </a:extLst>
          </p:cNvPr>
          <p:cNvSpPr>
            <a:spLocks noGrp="1"/>
          </p:cNvSpPr>
          <p:nvPr>
            <p:ph sz="quarter" idx="15" hasCustomPrompt="1"/>
          </p:nvPr>
        </p:nvSpPr>
        <p:spPr>
          <a:xfrm>
            <a:off x="435393" y="4520084"/>
            <a:ext cx="5460582" cy="307777"/>
          </a:xfrm>
        </p:spPr>
        <p:txBody>
          <a:bodyPr vert="horz" wrap="square" lIns="0" tIns="0" rIns="0" bIns="0" rtlCol="0">
            <a:spAutoFit/>
          </a:bodyPr>
          <a:lstStyle>
            <a:lvl1pPr>
              <a:defRPr lang="en-US" sz="2000" dirty="0">
                <a:latin typeface="+mn-lt"/>
              </a:defRPr>
            </a:lvl1pPr>
          </a:lstStyle>
          <a:p>
            <a:pPr lvl="0"/>
            <a:r>
              <a:rPr lang="en-US"/>
              <a:t>xxx</a:t>
            </a:r>
          </a:p>
        </p:txBody>
      </p:sp>
      <p:sp>
        <p:nvSpPr>
          <p:cNvPr id="25" name="Content Placeholder 57">
            <a:extLst>
              <a:ext uri="{FF2B5EF4-FFF2-40B4-BE49-F238E27FC236}">
                <a16:creationId xmlns:a16="http://schemas.microsoft.com/office/drawing/2014/main" id="{A141AD62-D58B-4B3F-AE62-F81BB7B400CE}"/>
              </a:ext>
            </a:extLst>
          </p:cNvPr>
          <p:cNvSpPr>
            <a:spLocks noGrp="1"/>
          </p:cNvSpPr>
          <p:nvPr>
            <p:ph sz="quarter" idx="24" hasCustomPrompt="1"/>
          </p:nvPr>
        </p:nvSpPr>
        <p:spPr>
          <a:xfrm>
            <a:off x="436561"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9" name="Content Placeholder 8">
            <a:extLst>
              <a:ext uri="{FF2B5EF4-FFF2-40B4-BE49-F238E27FC236}">
                <a16:creationId xmlns:a16="http://schemas.microsoft.com/office/drawing/2014/main" id="{558626EE-8379-4F65-B175-220F04B0ACDA}"/>
              </a:ext>
            </a:extLst>
          </p:cNvPr>
          <p:cNvSpPr>
            <a:spLocks noGrp="1"/>
          </p:cNvSpPr>
          <p:nvPr>
            <p:ph sz="quarter" idx="23" hasCustomPrompt="1"/>
          </p:nvPr>
        </p:nvSpPr>
        <p:spPr>
          <a:xfrm>
            <a:off x="6309179" y="1454929"/>
            <a:ext cx="5460583" cy="646331"/>
          </a:xfrm>
          <a:solidFill>
            <a:srgbClr val="243A5E"/>
          </a:solidFill>
        </p:spPr>
        <p:txBody>
          <a:bodyPr vert="horz" wrap="square" lIns="182880" tIns="137160" rIns="182880" bIns="137160" rtlCol="0" anchor="ctr" anchorCtr="0">
            <a:spAutoFit/>
          </a:bodyPr>
          <a:lstStyle>
            <a:lvl1pPr>
              <a:defRPr kumimoji="0" lang="en-US" sz="2400" i="0" u="none" strike="noStrike" cap="none" spc="0" normalizeH="0" smtClean="0">
                <a:ln>
                  <a:noFill/>
                </a:ln>
                <a:solidFill>
                  <a:schemeClr val="bg1"/>
                </a:solidFill>
                <a:uLnTx/>
                <a:uFillTx/>
                <a:ea typeface="Segoe UI" pitchFamily="34" charset="0"/>
                <a:cs typeface="Segoe UI" pitchFamily="34" charset="0"/>
              </a:defRPr>
            </a:lvl1pPr>
            <a:lvl2pPr>
              <a:defRPr lang="en-US" smtClean="0"/>
            </a:lvl2pPr>
            <a:lvl3pPr>
              <a:defRPr lang="en-US" smtClean="0"/>
            </a:lvl3pPr>
            <a:lvl4pPr>
              <a:defRPr lang="en-US" smtClean="0"/>
            </a:lvl4pPr>
            <a:lvl5pPr>
              <a:defRPr lang="en-US"/>
            </a:lvl5pPr>
          </a:lstStyle>
          <a:p>
            <a:pPr lvl="0" defTabSz="1243265" fontAlgn="base">
              <a:spcBef>
                <a:spcPct val="0"/>
              </a:spcBef>
              <a:spcAft>
                <a:spcPct val="0"/>
              </a:spcAft>
              <a:buSzTx/>
              <a:buFontTx/>
            </a:pPr>
            <a:r>
              <a:rPr lang="en-US"/>
              <a:t>xx</a:t>
            </a:r>
          </a:p>
        </p:txBody>
      </p:sp>
      <p:sp>
        <p:nvSpPr>
          <p:cNvPr id="50" name="Content Placeholder 49">
            <a:extLst>
              <a:ext uri="{FF2B5EF4-FFF2-40B4-BE49-F238E27FC236}">
                <a16:creationId xmlns:a16="http://schemas.microsoft.com/office/drawing/2014/main" id="{D1813501-B8A6-4C1B-9428-12C9A456FC45}"/>
              </a:ext>
            </a:extLst>
          </p:cNvPr>
          <p:cNvSpPr>
            <a:spLocks noGrp="1"/>
          </p:cNvSpPr>
          <p:nvPr>
            <p:ph sz="quarter" idx="16" hasCustomPrompt="1"/>
          </p:nvPr>
        </p:nvSpPr>
        <p:spPr>
          <a:xfrm>
            <a:off x="6309179" y="227258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2" name="Content Placeholder 51">
            <a:extLst>
              <a:ext uri="{FF2B5EF4-FFF2-40B4-BE49-F238E27FC236}">
                <a16:creationId xmlns:a16="http://schemas.microsoft.com/office/drawing/2014/main" id="{7AA91B78-967B-4C2F-9047-EE6A93C4BB15}"/>
              </a:ext>
            </a:extLst>
          </p:cNvPr>
          <p:cNvSpPr>
            <a:spLocks noGrp="1"/>
          </p:cNvSpPr>
          <p:nvPr>
            <p:ph sz="quarter" idx="17" hasCustomPrompt="1"/>
          </p:nvPr>
        </p:nvSpPr>
        <p:spPr>
          <a:xfrm>
            <a:off x="6309179" y="3021748"/>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4" name="Content Placeholder 53">
            <a:extLst>
              <a:ext uri="{FF2B5EF4-FFF2-40B4-BE49-F238E27FC236}">
                <a16:creationId xmlns:a16="http://schemas.microsoft.com/office/drawing/2014/main" id="{4E9F813F-E11A-48FB-89D1-75685A3F735F}"/>
              </a:ext>
            </a:extLst>
          </p:cNvPr>
          <p:cNvSpPr>
            <a:spLocks noGrp="1"/>
          </p:cNvSpPr>
          <p:nvPr>
            <p:ph sz="quarter" idx="18" hasCustomPrompt="1"/>
          </p:nvPr>
        </p:nvSpPr>
        <p:spPr>
          <a:xfrm>
            <a:off x="6309179" y="3770916"/>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6" name="Content Placeholder 55">
            <a:extLst>
              <a:ext uri="{FF2B5EF4-FFF2-40B4-BE49-F238E27FC236}">
                <a16:creationId xmlns:a16="http://schemas.microsoft.com/office/drawing/2014/main" id="{52CB24E5-84E0-4CC7-BF32-FEE473331E94}"/>
              </a:ext>
            </a:extLst>
          </p:cNvPr>
          <p:cNvSpPr>
            <a:spLocks noGrp="1"/>
          </p:cNvSpPr>
          <p:nvPr>
            <p:ph sz="quarter" idx="19" hasCustomPrompt="1"/>
          </p:nvPr>
        </p:nvSpPr>
        <p:spPr>
          <a:xfrm>
            <a:off x="6309179" y="4520084"/>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xxx</a:t>
            </a:r>
          </a:p>
        </p:txBody>
      </p:sp>
      <p:sp>
        <p:nvSpPr>
          <p:cNvPr id="58" name="Content Placeholder 57">
            <a:extLst>
              <a:ext uri="{FF2B5EF4-FFF2-40B4-BE49-F238E27FC236}">
                <a16:creationId xmlns:a16="http://schemas.microsoft.com/office/drawing/2014/main" id="{8160B278-7522-4655-B735-BBCCFD06544E}"/>
              </a:ext>
            </a:extLst>
          </p:cNvPr>
          <p:cNvSpPr>
            <a:spLocks noGrp="1"/>
          </p:cNvSpPr>
          <p:nvPr>
            <p:ph sz="quarter" idx="20" hasCustomPrompt="1"/>
          </p:nvPr>
        </p:nvSpPr>
        <p:spPr>
          <a:xfrm>
            <a:off x="6309179" y="5269252"/>
            <a:ext cx="5460583" cy="307777"/>
          </a:xfrm>
        </p:spPr>
        <p:txBody>
          <a:bodyPr vert="horz" wrap="square" lIns="0" tIns="0" rIns="0" bIns="0" rtlCol="0">
            <a:spAutoFit/>
          </a:bodyPr>
          <a:lstStyle>
            <a:lvl1pPr>
              <a:defRPr lang="en-US" sz="2000" dirty="0" smtClean="0">
                <a:latin typeface="+mn-lt"/>
              </a:defRPr>
            </a:lvl1pPr>
            <a:lvl2pPr>
              <a:defRPr lang="en-US" dirty="0" smtClean="0"/>
            </a:lvl2pPr>
            <a:lvl3pPr>
              <a:defRPr lang="en-US" dirty="0" smtClean="0"/>
            </a:lvl3pPr>
            <a:lvl4pPr>
              <a:defRPr lang="en-US" dirty="0" smtClean="0"/>
            </a:lvl4pPr>
            <a:lvl5pPr>
              <a:defRPr lang="en-US" dirty="0"/>
            </a:lvl5pPr>
          </a:lstStyle>
          <a:p>
            <a:pPr lvl="0"/>
            <a:r>
              <a:rPr lang="en-US"/>
              <a:t>xxx</a:t>
            </a:r>
          </a:p>
        </p:txBody>
      </p:sp>
      <p:sp>
        <p:nvSpPr>
          <p:cNvPr id="62" name="Content Placeholder 61">
            <a:extLst>
              <a:ext uri="{FF2B5EF4-FFF2-40B4-BE49-F238E27FC236}">
                <a16:creationId xmlns:a16="http://schemas.microsoft.com/office/drawing/2014/main" id="{0B672F1A-DC0F-47BA-8F08-28433C5F1D29}"/>
              </a:ext>
            </a:extLst>
          </p:cNvPr>
          <p:cNvSpPr>
            <a:spLocks noGrp="1"/>
          </p:cNvSpPr>
          <p:nvPr>
            <p:ph sz="quarter" idx="21" hasCustomPrompt="1"/>
          </p:nvPr>
        </p:nvSpPr>
        <p:spPr>
          <a:xfrm>
            <a:off x="6309179" y="6018420"/>
            <a:ext cx="5460583" cy="307777"/>
          </a:xfrm>
        </p:spPr>
        <p:txBody>
          <a:bodyPr vert="horz" wrap="square" lIns="0" tIns="0" rIns="0" bIns="0" rtlCol="0">
            <a:spAutoFit/>
          </a:bodyPr>
          <a:lstStyle>
            <a:lvl1pPr>
              <a:defRPr lang="en-US" sz="2000" smtClean="0">
                <a:latin typeface="+mn-lt"/>
              </a:defRPr>
            </a:lvl1pPr>
            <a:lvl2pPr>
              <a:defRPr lang="en-US" smtClean="0"/>
            </a:lvl2pPr>
            <a:lvl3pPr>
              <a:defRPr lang="en-US" smtClean="0"/>
            </a:lvl3pPr>
            <a:lvl4pPr>
              <a:defRPr lang="en-US" smtClean="0"/>
            </a:lvl4pPr>
            <a:lvl5pPr>
              <a:defRPr lang="en-US"/>
            </a:lvl5pPr>
          </a:lstStyle>
          <a:p>
            <a:pPr lvl="0"/>
            <a:r>
              <a:rPr lang="en-US"/>
              <a:t>xx</a:t>
            </a:r>
          </a:p>
        </p:txBody>
      </p: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98594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0" name="Text Placeholder 4">
            <a:extLst>
              <a:ext uri="{FF2B5EF4-FFF2-40B4-BE49-F238E27FC236}">
                <a16:creationId xmlns:a16="http://schemas.microsoft.com/office/drawing/2014/main" id="{75662A7C-4258-4440-B1E3-D3458B71029B}"/>
              </a:ext>
            </a:extLst>
          </p:cNvPr>
          <p:cNvSpPr>
            <a:spLocks noGrp="1"/>
          </p:cNvSpPr>
          <p:nvPr>
            <p:ph type="body" sz="quarter" idx="29" hasCustomPrompt="1"/>
          </p:nvPr>
        </p:nvSpPr>
        <p:spPr>
          <a:xfrm>
            <a:off x="418643" y="4708215"/>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3" name="Text Placeholder 4">
            <a:extLst>
              <a:ext uri="{FF2B5EF4-FFF2-40B4-BE49-F238E27FC236}">
                <a16:creationId xmlns:a16="http://schemas.microsoft.com/office/drawing/2014/main" id="{BE87BF98-C602-4512-A534-6D9062799FE5}"/>
              </a:ext>
            </a:extLst>
          </p:cNvPr>
          <p:cNvSpPr>
            <a:spLocks noGrp="1"/>
          </p:cNvSpPr>
          <p:nvPr>
            <p:ph type="body" sz="quarter" idx="30" hasCustomPrompt="1"/>
          </p:nvPr>
        </p:nvSpPr>
        <p:spPr>
          <a:xfrm>
            <a:off x="4293969"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4" name="Text Placeholder 4">
            <a:extLst>
              <a:ext uri="{FF2B5EF4-FFF2-40B4-BE49-F238E27FC236}">
                <a16:creationId xmlns:a16="http://schemas.microsoft.com/office/drawing/2014/main" id="{ABCEC570-E0E0-4E79-BD9E-D6FF30A51446}"/>
              </a:ext>
            </a:extLst>
          </p:cNvPr>
          <p:cNvSpPr>
            <a:spLocks noGrp="1"/>
          </p:cNvSpPr>
          <p:nvPr>
            <p:ph type="body" sz="quarter" idx="31" hasCustomPrompt="1"/>
          </p:nvPr>
        </p:nvSpPr>
        <p:spPr>
          <a:xfrm>
            <a:off x="8144083" y="4708215"/>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rgbClr val="000000"/>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577865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itle Placeholder 1">
            <a:extLst>
              <a:ext uri="{FF2B5EF4-FFF2-40B4-BE49-F238E27FC236}">
                <a16:creationId xmlns:a16="http://schemas.microsoft.com/office/drawing/2014/main" id="{4119EF2D-4543-40EE-91DF-6710C0B9D024}"/>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26" name="Text Placeholder 3">
            <a:extLst>
              <a:ext uri="{FF2B5EF4-FFF2-40B4-BE49-F238E27FC236}">
                <a16:creationId xmlns:a16="http://schemas.microsoft.com/office/drawing/2014/main" id="{8F604C27-E921-4960-8BA2-2AC1D3C8F01C}"/>
              </a:ext>
            </a:extLst>
          </p:cNvPr>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47" name="Group 46">
            <a:extLst>
              <a:ext uri="{FF2B5EF4-FFF2-40B4-BE49-F238E27FC236}">
                <a16:creationId xmlns:a16="http://schemas.microsoft.com/office/drawing/2014/main" id="{B12B7D7E-F93E-479E-B096-FFB15AC1823B}"/>
              </a:ext>
            </a:extLst>
          </p:cNvPr>
          <p:cNvGrpSpPr/>
          <p:nvPr userDrawn="1"/>
        </p:nvGrpSpPr>
        <p:grpSpPr>
          <a:xfrm rot="5400000">
            <a:off x="10578004" y="3897806"/>
            <a:ext cx="4029834" cy="569755"/>
            <a:chOff x="465139" y="4279900"/>
            <a:chExt cx="11082523" cy="1498600"/>
          </a:xfrm>
        </p:grpSpPr>
        <p:sp>
          <p:nvSpPr>
            <p:cNvPr id="48" name="Rectangle 47">
              <a:extLst>
                <a:ext uri="{FF2B5EF4-FFF2-40B4-BE49-F238E27FC236}">
                  <a16:creationId xmlns:a16="http://schemas.microsoft.com/office/drawing/2014/main" id="{6CD4D496-D198-47C6-A152-0C9949828E94}"/>
                </a:ext>
              </a:extLst>
            </p:cNvPr>
            <p:cNvSpPr/>
            <p:nvPr userDrawn="1"/>
          </p:nvSpPr>
          <p:spPr bwMode="auto">
            <a:xfrm>
              <a:off x="5983100" y="4279901"/>
              <a:ext cx="2782281" cy="1498598"/>
            </a:xfrm>
            <a:prstGeom prst="rect">
              <a:avLst/>
            </a:prstGeom>
            <a:solidFill>
              <a:srgbClr val="742774"/>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Apps Purple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#742774</a:t>
              </a:r>
            </a:p>
          </p:txBody>
        </p:sp>
        <p:sp>
          <p:nvSpPr>
            <p:cNvPr id="49" name="Rectangle 48">
              <a:extLst>
                <a:ext uri="{FF2B5EF4-FFF2-40B4-BE49-F238E27FC236}">
                  <a16:creationId xmlns:a16="http://schemas.microsoft.com/office/drawing/2014/main" id="{01106147-4BEB-40C1-B5EB-8A552CED821D}"/>
                </a:ext>
              </a:extLst>
            </p:cNvPr>
            <p:cNvSpPr/>
            <p:nvPr userDrawn="1"/>
          </p:nvSpPr>
          <p:spPr bwMode="auto">
            <a:xfrm>
              <a:off x="3154167" y="4279900"/>
              <a:ext cx="2827669" cy="1498599"/>
            </a:xfrm>
            <a:prstGeom prst="rect">
              <a:avLst/>
            </a:prstGeom>
            <a:solidFill>
              <a:srgbClr val="0066F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Power Automate Blue</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G102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#0066FF</a:t>
              </a:r>
            </a:p>
          </p:txBody>
        </p:sp>
        <p:sp>
          <p:nvSpPr>
            <p:cNvPr id="50" name="Rectangle 49">
              <a:extLst>
                <a:ext uri="{FF2B5EF4-FFF2-40B4-BE49-F238E27FC236}">
                  <a16:creationId xmlns:a16="http://schemas.microsoft.com/office/drawing/2014/main" id="{2A8F9152-B15A-4A8B-96AC-F5FCB735139D}"/>
                </a:ext>
              </a:extLst>
            </p:cNvPr>
            <p:cNvSpPr/>
            <p:nvPr userDrawn="1"/>
          </p:nvSpPr>
          <p:spPr bwMode="auto">
            <a:xfrm>
              <a:off x="465139" y="4279900"/>
              <a:ext cx="2689028" cy="1498600"/>
            </a:xfrm>
            <a:prstGeom prst="rect">
              <a:avLst/>
            </a:prstGeom>
            <a:solidFill>
              <a:srgbClr val="F2C811"/>
            </a:solidFill>
            <a:ln w="6350"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Microsoft Power BI Yellow</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R242 G200 B17</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191919"/>
                  </a:solidFill>
                  <a:effectLst/>
                  <a:uLnTx/>
                  <a:uFillTx/>
                  <a:latin typeface="Segoe UI"/>
                  <a:ea typeface="Segoe UI" pitchFamily="34" charset="0"/>
                  <a:cs typeface="Segoe UI" pitchFamily="34" charset="0"/>
                </a:rPr>
                <a:t>Hex #F2C811</a:t>
              </a:r>
            </a:p>
          </p:txBody>
        </p:sp>
        <p:sp>
          <p:nvSpPr>
            <p:cNvPr id="51" name="Rectangle 50">
              <a:extLst>
                <a:ext uri="{FF2B5EF4-FFF2-40B4-BE49-F238E27FC236}">
                  <a16:creationId xmlns:a16="http://schemas.microsoft.com/office/drawing/2014/main" id="{65B48024-461B-4D03-A197-8E1A06219E27}"/>
                </a:ext>
              </a:extLst>
            </p:cNvPr>
            <p:cNvSpPr/>
            <p:nvPr userDrawn="1"/>
          </p:nvSpPr>
          <p:spPr bwMode="auto">
            <a:xfrm>
              <a:off x="8765381" y="4279901"/>
              <a:ext cx="2782281" cy="1498598"/>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Microsoft Power Virtual Agents Teal</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R11 G85 B106</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Hex #0B556A</a:t>
              </a:r>
            </a:p>
          </p:txBody>
        </p:sp>
      </p:grpSp>
      <p:grpSp>
        <p:nvGrpSpPr>
          <p:cNvPr id="52" name="Group 51">
            <a:extLst>
              <a:ext uri="{FF2B5EF4-FFF2-40B4-BE49-F238E27FC236}">
                <a16:creationId xmlns:a16="http://schemas.microsoft.com/office/drawing/2014/main" id="{FB1CD805-6DCC-4B62-A049-D5C8186B7FB8}"/>
              </a:ext>
            </a:extLst>
          </p:cNvPr>
          <p:cNvGrpSpPr/>
          <p:nvPr userDrawn="1"/>
        </p:nvGrpSpPr>
        <p:grpSpPr>
          <a:xfrm rot="5400000">
            <a:off x="11534945" y="773099"/>
            <a:ext cx="2115953" cy="569757"/>
            <a:chOff x="465140" y="7280835"/>
            <a:chExt cx="7676186" cy="942415"/>
          </a:xfrm>
        </p:grpSpPr>
        <p:sp>
          <p:nvSpPr>
            <p:cNvPr id="53" name="Rectangle 52">
              <a:extLst>
                <a:ext uri="{FF2B5EF4-FFF2-40B4-BE49-F238E27FC236}">
                  <a16:creationId xmlns:a16="http://schemas.microsoft.com/office/drawing/2014/main" id="{E7B2D146-AE44-4E40-856A-FD223C2B5D2C}"/>
                </a:ext>
              </a:extLst>
            </p:cNvPr>
            <p:cNvSpPr/>
            <p:nvPr/>
          </p:nvSpPr>
          <p:spPr bwMode="auto">
            <a:xfrm>
              <a:off x="465140" y="7280835"/>
              <a:ext cx="2487611" cy="942414"/>
            </a:xfrm>
            <a:prstGeom prst="rect">
              <a:avLst/>
            </a:prstGeom>
            <a:solidFill>
              <a:srgbClr val="191919"/>
            </a:solidFill>
            <a:ln w="6350"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Black</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G0 B0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#000000</a:t>
              </a:r>
            </a:p>
          </p:txBody>
        </p:sp>
        <p:sp>
          <p:nvSpPr>
            <p:cNvPr id="54" name="Rectangle 53">
              <a:extLst>
                <a:ext uri="{FF2B5EF4-FFF2-40B4-BE49-F238E27FC236}">
                  <a16:creationId xmlns:a16="http://schemas.microsoft.com/office/drawing/2014/main" id="{BB8B66E2-1A0E-4F21-A5EF-5D8E6F4EBDF2}"/>
                </a:ext>
              </a:extLst>
            </p:cNvPr>
            <p:cNvSpPr/>
            <p:nvPr/>
          </p:nvSpPr>
          <p:spPr bwMode="auto">
            <a:xfrm>
              <a:off x="3051346" y="7280835"/>
              <a:ext cx="2487611" cy="942414"/>
            </a:xfrm>
            <a:prstGeom prst="rect">
              <a:avLst/>
            </a:prstGeom>
            <a:solidFill>
              <a:srgbClr val="FFFFFF"/>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White</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R255 G255 B255</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#FFFFFF</a:t>
              </a:r>
            </a:p>
          </p:txBody>
        </p:sp>
        <p:sp>
          <p:nvSpPr>
            <p:cNvPr id="55" name="Rectangle 54">
              <a:extLst>
                <a:ext uri="{FF2B5EF4-FFF2-40B4-BE49-F238E27FC236}">
                  <a16:creationId xmlns:a16="http://schemas.microsoft.com/office/drawing/2014/main" id="{8DA49CB1-DC7A-42FA-B190-283CC9C65D5B}"/>
                </a:ext>
              </a:extLst>
            </p:cNvPr>
            <p:cNvSpPr/>
            <p:nvPr/>
          </p:nvSpPr>
          <p:spPr bwMode="auto">
            <a:xfrm>
              <a:off x="5653715" y="7280836"/>
              <a:ext cx="2487611" cy="942414"/>
            </a:xfrm>
            <a:prstGeom prst="rect">
              <a:avLst/>
            </a:prstGeom>
            <a:solidFill>
              <a:srgbClr val="EAEAEA"/>
            </a:solidFill>
            <a:ln w="6350"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191919"/>
                  </a:soli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R230 G230 B230</a:t>
              </a:r>
            </a:p>
            <a:p>
              <a:pPr marL="0" marR="0" lvl="0" indent="0" defTabSz="932472" eaLnBrk="1" fontAlgn="base" latinLnBrk="0" hangingPunct="1">
                <a:lnSpc>
                  <a:spcPct val="100000"/>
                </a:lnSpc>
                <a:spcBef>
                  <a:spcPct val="0"/>
                </a:spcBef>
                <a:spcAft>
                  <a:spcPts val="100"/>
                </a:spcAft>
                <a:buClrTx/>
                <a:buSzTx/>
                <a:buFontTx/>
                <a:buNone/>
                <a:tabLst/>
                <a:defRPr/>
              </a:pPr>
              <a:r>
                <a:rPr kumimoji="0" lang="en-US" sz="600" b="0" i="0" u="none" strike="noStrike" kern="0" cap="none" spc="0" normalizeH="0" baseline="0" noProof="0">
                  <a:ln>
                    <a:noFill/>
                  </a:ln>
                  <a:solidFill>
                    <a:srgbClr val="191919"/>
                  </a:solidFill>
                  <a:effectLst/>
                  <a:uLnTx/>
                  <a:uFillTx/>
                  <a:latin typeface="Segoe UI"/>
                  <a:ea typeface="Segoe UI" pitchFamily="34" charset="0"/>
                  <a:cs typeface="Segoe UI" pitchFamily="34" charset="0"/>
                </a:rPr>
                <a:t>Hex #E6E6E6</a:t>
              </a:r>
            </a:p>
          </p:txBody>
        </p:sp>
      </p:grpSp>
      <p:sp>
        <p:nvSpPr>
          <p:cNvPr id="56" name="Rectangle 55">
            <a:extLst>
              <a:ext uri="{FF2B5EF4-FFF2-40B4-BE49-F238E27FC236}">
                <a16:creationId xmlns:a16="http://schemas.microsoft.com/office/drawing/2014/main" id="{A16F1C43-3BF3-4751-8283-6B7655E876BE}"/>
              </a:ext>
            </a:extLst>
          </p:cNvPr>
          <p:cNvSpPr/>
          <p:nvPr userDrawn="1"/>
        </p:nvSpPr>
        <p:spPr bwMode="auto">
          <a:xfrm rot="5400000">
            <a:off x="12282165" y="6262368"/>
            <a:ext cx="621505"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defTabSz="914102" fontAlgn="base">
              <a:spcBef>
                <a:spcPct val="0"/>
              </a:spcBef>
              <a:spcAft>
                <a:spcPts val="98"/>
              </a:spcAft>
              <a:defRPr/>
            </a:pPr>
            <a:r>
              <a:rPr lang="en-US" sz="600" b="1" dirty="0">
                <a:solidFill>
                  <a:srgbClr val="FFFFFF"/>
                </a:solidFill>
                <a:ea typeface="Segoe UI" pitchFamily="34" charset="0"/>
                <a:cs typeface="Segoe UI" pitchFamily="34" charset="0"/>
              </a:rPr>
              <a:t>Blue-Gray</a:t>
            </a:r>
          </a:p>
          <a:p>
            <a:pPr defTabSz="932472" fontAlgn="base">
              <a:spcBef>
                <a:spcPct val="0"/>
              </a:spcBef>
              <a:spcAft>
                <a:spcPts val="100"/>
              </a:spcAft>
              <a:defRPr/>
            </a:pPr>
            <a:r>
              <a:rPr lang="en-US" sz="600" dirty="0">
                <a:solidFill>
                  <a:srgbClr val="FFFFFF"/>
                </a:solidFill>
                <a:ea typeface="Segoe UI" pitchFamily="34" charset="0"/>
                <a:cs typeface="Segoe UI" pitchFamily="34" charset="0"/>
              </a:rPr>
              <a:t>Hex #243A5E</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34" r:id="rId3"/>
    <p:sldLayoutId id="2147484735" r:id="rId4"/>
    <p:sldLayoutId id="2147484736" r:id="rId5"/>
    <p:sldLayoutId id="2147484737" r:id="rId6"/>
    <p:sldLayoutId id="2147484583" r:id="rId7"/>
    <p:sldLayoutId id="2147484669" r:id="rId8"/>
    <p:sldLayoutId id="2147484562" r:id="rId9"/>
    <p:sldLayoutId id="2147484728" r:id="rId10"/>
    <p:sldLayoutId id="2147484680" r:id="rId11"/>
    <p:sldLayoutId id="2147484610" r:id="rId12"/>
    <p:sldLayoutId id="2147484684" r:id="rId13"/>
    <p:sldLayoutId id="2147484670" r:id="rId14"/>
    <p:sldLayoutId id="2147484671" r:id="rId15"/>
    <p:sldLayoutId id="2147484682" r:id="rId16"/>
    <p:sldLayoutId id="2147484677" r:id="rId17"/>
    <p:sldLayoutId id="2147484727" r:id="rId18"/>
    <p:sldLayoutId id="2147484691" r:id="rId19"/>
    <p:sldLayoutId id="2147484692" r:id="rId20"/>
    <p:sldLayoutId id="2147484693" r:id="rId21"/>
    <p:sldLayoutId id="2147484694" r:id="rId22"/>
    <p:sldLayoutId id="2147484695" r:id="rId23"/>
    <p:sldLayoutId id="2147484560" r:id="rId24"/>
    <p:sldLayoutId id="2147484580" r:id="rId25"/>
    <p:sldLayoutId id="2147484742" r:id="rId26"/>
    <p:sldLayoutId id="2147484743" r:id="rId27"/>
    <p:sldLayoutId id="2147484744" r:id="rId28"/>
    <p:sldLayoutId id="2147484745" r:id="rId29"/>
    <p:sldLayoutId id="2147484566" r:id="rId30"/>
    <p:sldLayoutId id="2147484696" r:id="rId31"/>
    <p:sldLayoutId id="2147484697" r:id="rId32"/>
    <p:sldLayoutId id="2147484675" r:id="rId33"/>
    <p:sldLayoutId id="2147484676" r:id="rId34"/>
    <p:sldLayoutId id="2147484711" r:id="rId35"/>
    <p:sldLayoutId id="2147484752" r:id="rId36"/>
    <p:sldLayoutId id="2147484750" r:id="rId37"/>
    <p:sldLayoutId id="2147484721" r:id="rId38"/>
    <p:sldLayoutId id="2147484720" r:id="rId39"/>
    <p:sldLayoutId id="2147484751" r:id="rId40"/>
    <p:sldLayoutId id="2147484726" r:id="rId41"/>
    <p:sldLayoutId id="2147484570" r:id="rId42"/>
    <p:sldLayoutId id="2147484571" r:id="rId43"/>
    <p:sldLayoutId id="2147484572" r:id="rId44"/>
    <p:sldLayoutId id="2147484688" r:id="rId45"/>
    <p:sldLayoutId id="2147484689" r:id="rId46"/>
    <p:sldLayoutId id="2147484690" r:id="rId47"/>
    <p:sldLayoutId id="2147484724" r:id="rId48"/>
    <p:sldLayoutId id="2147484725" r:id="rId49"/>
    <p:sldLayoutId id="2147484722" r:id="rId50"/>
    <p:sldLayoutId id="2147484683" r:id="rId51"/>
    <p:sldLayoutId id="2147484685" r:id="rId52"/>
    <p:sldLayoutId id="2147484673" r:id="rId53"/>
    <p:sldLayoutId id="2147484678" r:id="rId54"/>
    <p:sldLayoutId id="2147484679" r:id="rId55"/>
    <p:sldLayoutId id="2147484717" r:id="rId56"/>
    <p:sldLayoutId id="2147484718" r:id="rId57"/>
    <p:sldLayoutId id="2147484712" r:id="rId58"/>
    <p:sldLayoutId id="2147484713" r:id="rId59"/>
    <p:sldLayoutId id="2147484714" r:id="rId60"/>
    <p:sldLayoutId id="2147484715" r:id="rId61"/>
    <p:sldLayoutId id="2147484716" r:id="rId62"/>
    <p:sldLayoutId id="2147484723" r:id="rId63"/>
    <p:sldLayoutId id="2147484686" r:id="rId64"/>
    <p:sldLayoutId id="2147484674" r:id="rId65"/>
    <p:sldLayoutId id="2147484702" r:id="rId66"/>
    <p:sldLayoutId id="2147484719" r:id="rId67"/>
    <p:sldLayoutId id="2147484701" r:id="rId68"/>
    <p:sldLayoutId id="2147484699" r:id="rId69"/>
    <p:sldLayoutId id="2147484700" r:id="rId70"/>
    <p:sldLayoutId id="2147484703" r:id="rId71"/>
    <p:sldLayoutId id="2147484704" r:id="rId72"/>
    <p:sldLayoutId id="2147484705" r:id="rId73"/>
    <p:sldLayoutId id="2147484706" r:id="rId74"/>
    <p:sldLayoutId id="2147484707" r:id="rId75"/>
    <p:sldLayoutId id="2147484730" r:id="rId76"/>
    <p:sldLayoutId id="2147484710" r:id="rId77"/>
    <p:sldLayoutId id="2147484729" r:id="rId78"/>
    <p:sldLayoutId id="2147484731" r:id="rId79"/>
    <p:sldLayoutId id="2147484732" r:id="rId80"/>
    <p:sldLayoutId id="2147484733" r:id="rId81"/>
    <p:sldLayoutId id="2147484698" r:id="rId82"/>
    <p:sldLayoutId id="2147484746" r:id="rId83"/>
    <p:sldLayoutId id="2147484747" r:id="rId84"/>
    <p:sldLayoutId id="2147484748" r:id="rId85"/>
    <p:sldLayoutId id="2147484749" r:id="rId86"/>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33.wmf"/><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46.svg"/><Relationship Id="rId26" Type="http://schemas.openxmlformats.org/officeDocument/2006/relationships/image" Target="../media/image70.wmf"/><Relationship Id="rId3" Type="http://schemas.openxmlformats.org/officeDocument/2006/relationships/image" Target="../media/image49.wmf"/><Relationship Id="rId21" Type="http://schemas.openxmlformats.org/officeDocument/2006/relationships/image" Target="../media/image65.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45.png"/><Relationship Id="rId25" Type="http://schemas.openxmlformats.org/officeDocument/2006/relationships/image" Target="../media/image69.svg"/><Relationship Id="rId2" Type="http://schemas.openxmlformats.org/officeDocument/2006/relationships/notesSlide" Target="../notesSlides/notesSlide14.xml"/><Relationship Id="rId16" Type="http://schemas.openxmlformats.org/officeDocument/2006/relationships/image" Target="../media/image62.svg"/><Relationship Id="rId20" Type="http://schemas.openxmlformats.org/officeDocument/2006/relationships/image" Target="../media/image64.wmf"/><Relationship Id="rId29"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8.png"/><Relationship Id="rId5" Type="http://schemas.openxmlformats.org/officeDocument/2006/relationships/image" Target="../media/image51.wmf"/><Relationship Id="rId15" Type="http://schemas.openxmlformats.org/officeDocument/2006/relationships/image" Target="../media/image61.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6.png"/><Relationship Id="rId19" Type="http://schemas.openxmlformats.org/officeDocument/2006/relationships/image" Target="../media/image63.wmf"/><Relationship Id="rId31" Type="http://schemas.openxmlformats.org/officeDocument/2006/relationships/image" Target="../media/image75.png"/><Relationship Id="rId4" Type="http://schemas.openxmlformats.org/officeDocument/2006/relationships/image" Target="../media/image50.wmf"/><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notesSlide" Target="../notesSlides/notesSlide16.xml"/><Relationship Id="rId1" Type="http://schemas.openxmlformats.org/officeDocument/2006/relationships/slideLayout" Target="../slideLayouts/slideLayout50.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21.wmf"/><Relationship Id="rId4" Type="http://schemas.openxmlformats.org/officeDocument/2006/relationships/image" Target="../media/image20.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86.xml"/><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28.xml"/><Relationship Id="rId1" Type="http://schemas.openxmlformats.org/officeDocument/2006/relationships/slideLayout" Target="../slideLayouts/slideLayout59.xml"/><Relationship Id="rId5" Type="http://schemas.openxmlformats.org/officeDocument/2006/relationships/image" Target="../media/image93.emf"/><Relationship Id="rId4" Type="http://schemas.openxmlformats.org/officeDocument/2006/relationships/image" Target="../media/image92.emf"/></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36.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wmf"/><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5.wmf"/><Relationship Id="rId11" Type="http://schemas.openxmlformats.org/officeDocument/2006/relationships/image" Target="../media/image30.png"/><Relationship Id="rId5" Type="http://schemas.openxmlformats.org/officeDocument/2006/relationships/image" Target="../media/image24.wmf"/><Relationship Id="rId10" Type="http://schemas.openxmlformats.org/officeDocument/2006/relationships/image" Target="../media/image29.svg"/><Relationship Id="rId4" Type="http://schemas.openxmlformats.org/officeDocument/2006/relationships/image" Target="../media/image23.wmf"/><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3.wmf"/></Relationships>
</file>

<file path=ppt/slides/_rels/slide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0771197-DA73-4FF4-A8C4-A27AFF944F66}"/>
              </a:ext>
            </a:extLst>
          </p:cNvPr>
          <p:cNvSpPr>
            <a:spLocks noGrp="1"/>
          </p:cNvSpPr>
          <p:nvPr>
            <p:ph type="title"/>
          </p:nvPr>
        </p:nvSpPr>
        <p:spPr>
          <a:xfrm>
            <a:off x="428681" y="1985818"/>
            <a:ext cx="5428936" cy="2339734"/>
          </a:xfrm>
        </p:spPr>
        <p:txBody>
          <a:bodyPr/>
          <a:lstStyle/>
          <a:p>
            <a:r>
              <a:rPr lang="en-US" dirty="0">
                <a:solidFill>
                  <a:schemeClr val="tx1"/>
                </a:solidFill>
              </a:rPr>
              <a:t>Introduction to Microsoft Power Platform</a:t>
            </a:r>
            <a:endParaRPr lang="en-US" dirty="0"/>
          </a:p>
        </p:txBody>
      </p:sp>
    </p:spTree>
    <p:extLst>
      <p:ext uri="{BB962C8B-B14F-4D97-AF65-F5344CB8AC3E}">
        <p14:creationId xmlns:p14="http://schemas.microsoft.com/office/powerpoint/2010/main" val="13590815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Put all your data to work with Microsoft </a:t>
            </a:r>
            <a:r>
              <a:rPr lang="en-US" altLang="zh-CN" dirty="0" err="1"/>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Jumpstart apps using a standardized data model with business logic, security and integration built-in</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Extend to your own needs and integrate across your apps and services </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Seamless Dynamics 365, Office 365, and Azure integration, augmented with data from industry partners </a:t>
            </a:r>
          </a:p>
        </p:txBody>
      </p:sp>
      <p:pic>
        <p:nvPicPr>
          <p:cNvPr id="7" name="Picture 17">
            <a:extLst>
              <a:ext uri="{FF2B5EF4-FFF2-40B4-BE49-F238E27FC236}">
                <a16:creationId xmlns:a16="http://schemas.microsoft.com/office/drawing/2014/main" id="{08BD89C1-9FF0-4E78-9F35-50DC4F44F07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266" t="-4854" r="-3264" b="-5107"/>
          <a:stretch/>
        </p:blipFill>
        <p:spPr>
          <a:xfrm>
            <a:off x="6160181" y="1732903"/>
            <a:ext cx="5691420" cy="3414771"/>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750524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Enable external access with Power Apps portals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Empower anyone—either inside or outside your organization—to interact with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data using portals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anyone to build responsive websites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Integrate all your data</a:t>
            </a:r>
          </a:p>
        </p:txBody>
      </p:sp>
      <p:pic>
        <p:nvPicPr>
          <p:cNvPr id="8" name="Picture 3" descr="A screenshot of a social media post&#10;&#10;Description automatically generated">
            <a:extLst>
              <a:ext uri="{FF2B5EF4-FFF2-40B4-BE49-F238E27FC236}">
                <a16:creationId xmlns:a16="http://schemas.microsoft.com/office/drawing/2014/main" id="{4D00F492-BA65-4A73-9871-F349B83AEE11}"/>
              </a:ext>
            </a:extLst>
          </p:cNvPr>
          <p:cNvPicPr>
            <a:picLocks noChangeAspect="1"/>
          </p:cNvPicPr>
          <p:nvPr/>
        </p:nvPicPr>
        <p:blipFill>
          <a:blip r:embed="rId3"/>
          <a:stretch>
            <a:fillRect/>
          </a:stretch>
        </p:blipFill>
        <p:spPr>
          <a:xfrm>
            <a:off x="6356810" y="1940524"/>
            <a:ext cx="5298162" cy="2976951"/>
          </a:xfrm>
          <a:prstGeom prst="rect">
            <a:avLst/>
          </a:prstGeom>
        </p:spPr>
      </p:pic>
    </p:spTree>
    <p:extLst>
      <p:ext uri="{BB962C8B-B14F-4D97-AF65-F5344CB8AC3E}">
        <p14:creationId xmlns:p14="http://schemas.microsoft.com/office/powerpoint/2010/main" val="1258787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2: Data connectors</a:t>
            </a:r>
            <a:endParaRPr lang="en-US" dirty="0"/>
          </a:p>
        </p:txBody>
      </p:sp>
      <p:sp>
        <p:nvSpPr>
          <p:cNvPr id="4" name="Data &amp; AI" title="Icon of several circles connected to eachother by lines">
            <a:extLst>
              <a:ext uri="{FF2B5EF4-FFF2-40B4-BE49-F238E27FC236}">
                <a16:creationId xmlns:a16="http://schemas.microsoft.com/office/drawing/2014/main" id="{5C4A5E7C-5F0F-4013-A777-A4086FDE4BC9}"/>
              </a:ext>
            </a:extLst>
          </p:cNvPr>
          <p:cNvSpPr>
            <a:spLocks noChangeAspect="1" noEditPoints="1"/>
          </p:cNvSpPr>
          <p:nvPr/>
        </p:nvSpPr>
        <p:spPr bwMode="auto">
          <a:xfrm>
            <a:off x="10067925" y="2885331"/>
            <a:ext cx="1309754" cy="1047288"/>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424646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altLang="zh-CN" dirty="0"/>
              <a:t>Data connectors</a:t>
            </a:r>
            <a:endParaRPr lang="en-US" dirty="0"/>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2"/>
          </p:nvPr>
        </p:nvSpPr>
        <p:spPr>
          <a:xfrm>
            <a:off x="418643" y="1456895"/>
            <a:ext cx="5578932" cy="3924664"/>
          </a:xfrm>
        </p:spPr>
        <p:txBody>
          <a:bodyPr/>
          <a:lstStyle/>
          <a:p>
            <a:pPr marL="0" marR="0" lvl="0" indent="0" algn="l" defTabSz="488950" rtl="0" eaLnBrk="1" fontAlgn="auto" latinLnBrk="0" hangingPunct="1">
              <a:lnSpc>
                <a:spcPct val="100000"/>
              </a:lnSpc>
              <a:spcBef>
                <a:spcPct val="0"/>
              </a:spcBef>
              <a:spcAft>
                <a:spcPts val="300"/>
              </a:spcAft>
              <a:buClrTx/>
              <a:buSzTx/>
              <a:buFontTx/>
              <a:buNone/>
              <a:tabLst/>
              <a:defRPr/>
            </a:pPr>
            <a:r>
              <a:rPr kumimoji="0" lang="en-US" altLang="zh-CN" sz="2000" b="0" i="0" u="none" strike="noStrike" kern="1200" cap="none" spc="0" normalizeH="0" baseline="0" noProof="0" dirty="0">
                <a:ln>
                  <a:noFill/>
                </a:ln>
                <a:solidFill>
                  <a:srgbClr val="191919"/>
                </a:solidFill>
                <a:effectLst/>
                <a:uLnTx/>
                <a:uFillTx/>
                <a:latin typeface="Segoe UI Semibold"/>
                <a:ea typeface="+mn-ea"/>
                <a:cs typeface="+mn-cs"/>
              </a:rPr>
              <a:t>Connectors are available for use in multiple products:</a:t>
            </a:r>
          </a:p>
          <a:p>
            <a:pPr marL="800100" marR="0" lvl="0" algn="l" defTabSz="488950" rtl="0" eaLnBrk="1" fontAlgn="auto" latinLnBrk="0" hangingPunct="1">
              <a:lnSpc>
                <a:spcPct val="100000"/>
              </a:lnSpc>
              <a:spcBef>
                <a:spcPts val="18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Automate</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Power Apps</a:t>
            </a:r>
          </a:p>
          <a:p>
            <a:pPr marL="800100" marR="0" lvl="0" algn="l" defTabSz="488950" rtl="0" eaLnBrk="1" fontAlgn="auto" latinLnBrk="0" hangingPunct="1">
              <a:lnSpc>
                <a:spcPct val="100000"/>
              </a:lnSpc>
              <a:spcBef>
                <a:spcPts val="1200"/>
              </a:spcBef>
              <a:spcAft>
                <a:spcPts val="1800"/>
              </a:spcAft>
              <a:buClrTx/>
              <a:buSzTx/>
              <a:buFontTx/>
              <a:buNone/>
              <a:tabLst/>
              <a:defRPr/>
            </a:pPr>
            <a:r>
              <a:rPr kumimoji="0" lang="en-US" altLang="zh-CN" sz="1800" b="0" i="0" u="none" strike="noStrike" kern="1200" cap="none" spc="0" normalizeH="0" baseline="0" noProof="0" dirty="0">
                <a:ln>
                  <a:noFill/>
                </a:ln>
                <a:solidFill>
                  <a:srgbClr val="191919"/>
                </a:solidFill>
                <a:effectLst/>
                <a:uLnTx/>
                <a:uFillTx/>
                <a:latin typeface="Segoe UI"/>
                <a:ea typeface="+mn-ea"/>
                <a:cs typeface="+mn-cs"/>
              </a:rPr>
              <a:t>Logic Apps</a:t>
            </a:r>
            <a:endParaRPr lang="en-US" altLang="zh-CN" sz="1800" spc="0" dirty="0">
              <a:solidFill>
                <a:srgbClr val="191919"/>
              </a:solidFill>
              <a:latin typeface="Segoe UI"/>
            </a:endParaRPr>
          </a:p>
          <a:p>
            <a:pPr defTabSz="488950">
              <a:spcBef>
                <a:spcPct val="0"/>
              </a:spcBef>
              <a:spcAft>
                <a:spcPts val="300"/>
              </a:spcAft>
              <a:buSzTx/>
              <a:defRPr/>
            </a:pPr>
            <a:r>
              <a:rPr lang="en-US" altLang="zh-CN" sz="1800" spc="0" dirty="0">
                <a:solidFill>
                  <a:srgbClr val="191919"/>
                </a:solidFill>
                <a:latin typeface="Segoe UI"/>
              </a:rPr>
              <a:t>There are more than 275 connectors between standard and premium ones.</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3"/>
          </p:nvPr>
        </p:nvSpPr>
        <p:spPr>
          <a:xfrm>
            <a:off x="6229350" y="1456896"/>
            <a:ext cx="5543550" cy="3924664"/>
          </a:xfrm>
        </p:spPr>
        <p:txBody>
          <a:bodyPr/>
          <a:lstStyle/>
          <a:p>
            <a:pPr marL="0" marR="0" lvl="0" indent="0" algn="l" defTabSz="488950" rtl="0" eaLnBrk="1" fontAlgn="auto" latinLnBrk="0" hangingPunct="1">
              <a:lnSpc>
                <a:spcPct val="100000"/>
              </a:lnSpc>
              <a:spcBef>
                <a:spcPts val="0"/>
              </a:spcBef>
              <a:spcAft>
                <a:spcPts val="300"/>
              </a:spcAft>
              <a:buClrTx/>
              <a:buSzTx/>
              <a:buFontTx/>
              <a:buNone/>
              <a:tabLst/>
              <a:defRPr/>
            </a:pPr>
            <a:r>
              <a:rPr kumimoji="0" lang="en-US" altLang="zh-CN" b="0" i="0" u="none" strike="noStrike" kern="1200" cap="none" spc="0" normalizeH="0" baseline="0" noProof="0" dirty="0">
                <a:ln>
                  <a:noFill/>
                </a:ln>
                <a:solidFill>
                  <a:srgbClr val="191919"/>
                </a:solidFill>
                <a:effectLst/>
                <a:uLnTx/>
                <a:uFillTx/>
                <a:latin typeface="Segoe UI Semibold"/>
                <a:ea typeface="+mn-ea"/>
                <a:cs typeface="+mn-cs"/>
              </a:rPr>
              <a:t>Custom connectors:</a:t>
            </a:r>
          </a:p>
          <a:p>
            <a:pPr lvl="1"/>
            <a:r>
              <a:rPr lang="en-US" spc="-40" dirty="0"/>
              <a:t>An advantage of building custom connectors is that they can be used in different platforms, such as Power Apps, Power Automate, and Azure Logic Apps</a:t>
            </a:r>
          </a:p>
          <a:p>
            <a:pPr lvl="1">
              <a:spcBef>
                <a:spcPts val="600"/>
              </a:spcBef>
            </a:pPr>
            <a:r>
              <a:rPr lang="en-US" spc="-40" dirty="0"/>
              <a:t>It allow you to extend your app by calling a publicly available API, or a custom API you're hosting in a cloud provider, such as Azure</a:t>
            </a:r>
          </a:p>
          <a:p>
            <a:pPr lvl="1">
              <a:spcBef>
                <a:spcPts val="600"/>
              </a:spcBef>
            </a:pPr>
            <a:r>
              <a:rPr lang="en-US" spc="-40" dirty="0"/>
              <a:t>You can create custom connectors using 3 different approaches:</a:t>
            </a:r>
          </a:p>
          <a:p>
            <a:pPr marL="285750" lvl="1" indent="-285750">
              <a:lnSpc>
                <a:spcPct val="80000"/>
              </a:lnSpc>
              <a:buFont typeface="Arial" panose="020B0604020202020204" pitchFamily="34" charset="0"/>
              <a:buChar char="•"/>
            </a:pPr>
            <a:r>
              <a:rPr lang="en-US" dirty="0"/>
              <a:t>Using a blank custom connector</a:t>
            </a:r>
          </a:p>
          <a:p>
            <a:pPr marL="285750" lvl="1" indent="-285750">
              <a:lnSpc>
                <a:spcPct val="80000"/>
              </a:lnSpc>
              <a:buFont typeface="Arial" panose="020B0604020202020204" pitchFamily="34" charset="0"/>
              <a:buChar char="•"/>
            </a:pPr>
            <a:r>
              <a:rPr lang="en-US" dirty="0"/>
              <a:t>From an </a:t>
            </a:r>
            <a:r>
              <a:rPr lang="en-US" dirty="0" err="1"/>
              <a:t>OpenAPI</a:t>
            </a:r>
            <a:r>
              <a:rPr lang="en-US" dirty="0"/>
              <a:t> definition</a:t>
            </a:r>
          </a:p>
          <a:p>
            <a:pPr marL="285750" lvl="1" indent="-285750">
              <a:lnSpc>
                <a:spcPct val="80000"/>
              </a:lnSpc>
              <a:buFont typeface="Arial" panose="020B0604020202020204" pitchFamily="34" charset="0"/>
              <a:buChar char="•"/>
            </a:pPr>
            <a:r>
              <a:rPr lang="en-US" dirty="0"/>
              <a:t>From a Postman collection</a:t>
            </a:r>
          </a:p>
        </p:txBody>
      </p:sp>
      <p:grpSp>
        <p:nvGrpSpPr>
          <p:cNvPr id="5" name="Group 5" descr="Logo of Power Automate&#10;">
            <a:extLst>
              <a:ext uri="{FF2B5EF4-FFF2-40B4-BE49-F238E27FC236}">
                <a16:creationId xmlns:a16="http://schemas.microsoft.com/office/drawing/2014/main" id="{5A85D799-31CA-428A-945C-A3ADA00D5236}"/>
              </a:ext>
            </a:extLst>
          </p:cNvPr>
          <p:cNvGrpSpPr/>
          <p:nvPr/>
        </p:nvGrpSpPr>
        <p:grpSpPr>
          <a:xfrm>
            <a:off x="654755" y="2365862"/>
            <a:ext cx="516318" cy="516318"/>
            <a:chOff x="3964940" y="2411018"/>
            <a:chExt cx="567400" cy="567400"/>
          </a:xfrm>
        </p:grpSpPr>
        <p:sp>
          <p:nvSpPr>
            <p:cNvPr id="6" name="Oval 4">
              <a:extLst>
                <a:ext uri="{FF2B5EF4-FFF2-40B4-BE49-F238E27FC236}">
                  <a16:creationId xmlns:a16="http://schemas.microsoft.com/office/drawing/2014/main" id="{0FDE5B52-1BE5-4809-B1F8-B267A473833D}"/>
                </a:ext>
                <a:ext uri="{C183D7F6-B498-43B3-948B-1728B52AA6E4}">
                  <adec:decorative xmlns:adec="http://schemas.microsoft.com/office/drawing/2017/decorative" val="1"/>
                </a:ext>
              </a:extLst>
            </p:cNvPr>
            <p:cNvSpPr/>
            <p:nvPr/>
          </p:nvSpPr>
          <p:spPr bwMode="auto">
            <a:xfrm>
              <a:off x="3964940" y="2411018"/>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10" descr="Logo of Power Automate&#10;">
              <a:extLst>
                <a:ext uri="{FF2B5EF4-FFF2-40B4-BE49-F238E27FC236}">
                  <a16:creationId xmlns:a16="http://schemas.microsoft.com/office/drawing/2014/main" id="{F957FD87-189D-48B9-88A6-79AE953205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067" y="2574925"/>
              <a:ext cx="357736" cy="265746"/>
            </a:xfrm>
            <a:prstGeom prst="rect">
              <a:avLst/>
            </a:prstGeom>
          </p:spPr>
        </p:pic>
      </p:grpSp>
      <p:grpSp>
        <p:nvGrpSpPr>
          <p:cNvPr id="8" name="Group 18" descr="Logo of Power Apps">
            <a:extLst>
              <a:ext uri="{FF2B5EF4-FFF2-40B4-BE49-F238E27FC236}">
                <a16:creationId xmlns:a16="http://schemas.microsoft.com/office/drawing/2014/main" id="{8D3615E2-A2A4-4CC5-847C-1BF328804B31}"/>
              </a:ext>
            </a:extLst>
          </p:cNvPr>
          <p:cNvGrpSpPr/>
          <p:nvPr/>
        </p:nvGrpSpPr>
        <p:grpSpPr>
          <a:xfrm>
            <a:off x="654755" y="2974831"/>
            <a:ext cx="516318" cy="516318"/>
            <a:chOff x="3964940" y="3019987"/>
            <a:chExt cx="567400" cy="567400"/>
          </a:xfrm>
        </p:grpSpPr>
        <p:sp>
          <p:nvSpPr>
            <p:cNvPr id="9" name="Oval 9">
              <a:extLst>
                <a:ext uri="{FF2B5EF4-FFF2-40B4-BE49-F238E27FC236}">
                  <a16:creationId xmlns:a16="http://schemas.microsoft.com/office/drawing/2014/main" id="{63D2E661-61E7-4537-8389-79B7D96E96DB}"/>
                </a:ext>
                <a:ext uri="{C183D7F6-B498-43B3-948B-1728B52AA6E4}">
                  <adec:decorative xmlns:adec="http://schemas.microsoft.com/office/drawing/2017/decorative" val="1"/>
                </a:ext>
              </a:extLst>
            </p:cNvPr>
            <p:cNvSpPr/>
            <p:nvPr/>
          </p:nvSpPr>
          <p:spPr bwMode="auto">
            <a:xfrm>
              <a:off x="3964940" y="301998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12" descr="Logo of Power Apps">
              <a:extLst>
                <a:ext uri="{FF2B5EF4-FFF2-40B4-BE49-F238E27FC236}">
                  <a16:creationId xmlns:a16="http://schemas.microsoft.com/office/drawing/2014/main" id="{8E5BF417-6F7B-40C6-8DFC-69404CFCBB01}"/>
                </a:ext>
              </a:extLst>
            </p:cNvPr>
            <p:cNvPicPr>
              <a:picLocks noChangeAspect="1"/>
            </p:cNvPicPr>
            <p:nvPr/>
          </p:nvPicPr>
          <p:blipFill>
            <a:blip r:embed="rId5"/>
            <a:stretch>
              <a:fillRect/>
            </a:stretch>
          </p:blipFill>
          <p:spPr>
            <a:xfrm>
              <a:off x="4069772" y="3166334"/>
              <a:ext cx="357736" cy="274706"/>
            </a:xfrm>
            <a:prstGeom prst="rect">
              <a:avLst/>
            </a:prstGeom>
          </p:spPr>
        </p:pic>
      </p:grpSp>
      <p:grpSp>
        <p:nvGrpSpPr>
          <p:cNvPr id="11" name="Group 8" descr="Logo of Azure Logic Apps">
            <a:extLst>
              <a:ext uri="{FF2B5EF4-FFF2-40B4-BE49-F238E27FC236}">
                <a16:creationId xmlns:a16="http://schemas.microsoft.com/office/drawing/2014/main" id="{798D3B71-BBF8-4E57-BBFA-76A2EEB40927}"/>
              </a:ext>
            </a:extLst>
          </p:cNvPr>
          <p:cNvGrpSpPr/>
          <p:nvPr/>
        </p:nvGrpSpPr>
        <p:grpSpPr>
          <a:xfrm>
            <a:off x="654755" y="3583801"/>
            <a:ext cx="516318" cy="516318"/>
            <a:chOff x="3964940" y="3628957"/>
            <a:chExt cx="567400" cy="567400"/>
          </a:xfrm>
        </p:grpSpPr>
        <p:sp>
          <p:nvSpPr>
            <p:cNvPr id="12" name="Oval 11">
              <a:extLst>
                <a:ext uri="{FF2B5EF4-FFF2-40B4-BE49-F238E27FC236}">
                  <a16:creationId xmlns:a16="http://schemas.microsoft.com/office/drawing/2014/main" id="{F23FB225-A290-4472-89AC-1738195A0CB8}"/>
                </a:ext>
                <a:ext uri="{C183D7F6-B498-43B3-948B-1728B52AA6E4}">
                  <adec:decorative xmlns:adec="http://schemas.microsoft.com/office/drawing/2017/decorative" val="1"/>
                </a:ext>
              </a:extLst>
            </p:cNvPr>
            <p:cNvSpPr/>
            <p:nvPr/>
          </p:nvSpPr>
          <p:spPr bwMode="auto">
            <a:xfrm>
              <a:off x="3964940" y="3628957"/>
              <a:ext cx="567400" cy="567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Logo of Azure Logic Apps">
              <a:extLst>
                <a:ext uri="{FF2B5EF4-FFF2-40B4-BE49-F238E27FC236}">
                  <a16:creationId xmlns:a16="http://schemas.microsoft.com/office/drawing/2014/main" id="{E6A2A819-AB67-44DF-BE7B-402F5B06B0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4055455" y="3770615"/>
              <a:ext cx="386370" cy="28408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plug" title="Icon of a power plug showing an A to B connection">
            <a:extLst>
              <a:ext uri="{FF2B5EF4-FFF2-40B4-BE49-F238E27FC236}">
                <a16:creationId xmlns:a16="http://schemas.microsoft.com/office/drawing/2014/main" id="{9C10D8D0-AA5A-4BF1-9248-2CF5C652AF90}"/>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2667905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Data sources for connectors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The two types of data sources are tabular and function-based:</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Semibold"/>
                <a:ea typeface="+mn-ea"/>
                <a:cs typeface="+mn-cs"/>
              </a:rPr>
              <a:t>Tabular data: </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 tabular data source is one that returns data in a structured table format. Power Apps can directly read and display these tables through galleries, forms, and other controls. Additionally, if the data source supports it, Power Apps can create, edit, and delete data from these data sources. Examples include Microsoft </a:t>
            </a:r>
            <a:r>
              <a:rPr kumimoji="0" lang="en-US" altLang="zh-CN" sz="1600" b="0" i="0" u="none" strike="noStrike" kern="1200" cap="none" spc="0" normalizeH="0" baseline="0" noProof="0" dirty="0" err="1">
                <a:ln>
                  <a:noFill/>
                </a:ln>
                <a:solidFill>
                  <a:srgbClr val="191919"/>
                </a:solidFill>
                <a:effectLst/>
                <a:uLnTx/>
                <a:uFillTx/>
                <a:latin typeface="Segoe UI"/>
                <a:ea typeface="+mn-ea"/>
                <a:cs typeface="+mn-cs"/>
              </a:rPr>
              <a:t>Dataverse</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SharePoint, and SQL Server</a:t>
            </a:r>
          </a:p>
          <a:p>
            <a:pPr marL="0" marR="0" lvl="0" indent="0" algn="l" defTabSz="488950" rtl="0" eaLnBrk="1" fontAlgn="auto" latinLnBrk="0" hangingPunct="1">
              <a:lnSpc>
                <a:spcPct val="100000"/>
              </a:lnSpc>
              <a:spcBef>
                <a:spcPts val="400"/>
              </a:spcBef>
              <a:spcAft>
                <a:spcPts val="600"/>
              </a:spcAft>
              <a:buClrTx/>
              <a:buSzTx/>
              <a:buFontTx/>
              <a:buNone/>
              <a:tabLst/>
              <a:defRPr/>
            </a:pPr>
            <a:r>
              <a:rPr kumimoji="0" lang="en-US" altLang="zh-CN" sz="1600" b="0" i="0" u="none" strike="noStrike" kern="1200" cap="none" spc="-40" normalizeH="0" noProof="0" dirty="0">
                <a:ln>
                  <a:noFill/>
                </a:ln>
                <a:solidFill>
                  <a:srgbClr val="191919"/>
                </a:solidFill>
                <a:effectLst/>
                <a:uLnTx/>
                <a:uFillTx/>
                <a:latin typeface="Segoe UI Semibold"/>
                <a:ea typeface="+mn-ea"/>
                <a:cs typeface="+mn-cs"/>
              </a:rPr>
              <a:t>Function-based data: </a:t>
            </a:r>
            <a:r>
              <a:rPr kumimoji="0" lang="en-US" altLang="zh-CN" sz="1600" b="0" i="0" u="none" strike="noStrike" kern="1200" cap="none" spc="-40" normalizeH="0" noProof="0" dirty="0">
                <a:ln>
                  <a:noFill/>
                </a:ln>
                <a:solidFill>
                  <a:srgbClr val="191919"/>
                </a:solidFill>
                <a:effectLst/>
                <a:uLnTx/>
                <a:uFillTx/>
                <a:latin typeface="Segoe UI"/>
                <a:ea typeface="+mn-ea"/>
                <a:cs typeface="+mn-cs"/>
              </a:rPr>
              <a:t>A function-based data source is one that uses functions to interact with the data source. These functions can be used to return a table of data, but offer more extensive action such as the ability to send an email, update permissions, or create a calendar event. Examples include Office 365 Users, Project Online, and Azure Blob Storage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3480389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Components of a connector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800" b="0" i="0" u="none" strike="noStrike" kern="1200" cap="none" spc="0" normalizeH="0" baseline="0" noProof="0" dirty="0">
                <a:ln>
                  <a:noFill/>
                </a:ln>
                <a:effectLst/>
                <a:uLnTx/>
                <a:uFillTx/>
                <a:latin typeface="Segoe UI Semibold"/>
                <a:ea typeface="+mn-ea"/>
                <a:cs typeface="+mn-cs"/>
              </a:rPr>
              <a:t>Once you have established a data source and configured your connector, there are two types of operations you can use, triggers or actions:</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Triggers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only used in Power Automate and prompt a flow to begin. Triggers can be time based, such as a flow which begins every day at 8:00 am, or they could be based off of an action like creating a new row in a table or receiving an email. You will always need a trigger to tell your workflow when to run</a:t>
            </a:r>
          </a:p>
          <a:p>
            <a:pPr marL="0" marR="0" lvl="0" indent="0" algn="l" defTabSz="488950" rtl="0" eaLnBrk="1" fontAlgn="auto" latinLnBrk="0" hangingPunct="1">
              <a:lnSpc>
                <a:spcPct val="100000"/>
              </a:lnSpc>
              <a:spcBef>
                <a:spcPct val="0"/>
              </a:spcBef>
              <a:spcAft>
                <a:spcPts val="600"/>
              </a:spcAft>
              <a:buClrTx/>
              <a:buSzTx/>
              <a:buFontTx/>
              <a:buNone/>
              <a:tabLst/>
              <a:defRPr/>
            </a:pPr>
            <a:r>
              <a:rPr kumimoji="0" lang="en-US" altLang="zh-CN" sz="1600" i="0" u="none" strike="noStrike" kern="1200" cap="none" spc="0" normalizeH="0" baseline="0" noProof="0" dirty="0">
                <a:ln>
                  <a:noFill/>
                </a:ln>
                <a:solidFill>
                  <a:srgbClr val="191919"/>
                </a:solidFill>
                <a:effectLst/>
                <a:uLnTx/>
                <a:uFillTx/>
                <a:latin typeface="+mj-lt"/>
                <a:ea typeface="+mn-ea"/>
                <a:cs typeface="+mn-cs"/>
              </a:rPr>
              <a:t>Actions</a:t>
            </a: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 are used in Power Automate and Power Apps. Actions are prompted by the user or a trigger and allow interaction with your data source by some function. For example, an action would be sending an email in your workflow or app or writing a new line to a data source</a:t>
            </a:r>
          </a:p>
        </p:txBody>
      </p:sp>
      <p:sp>
        <p:nvSpPr>
          <p:cNvPr id="5" name="plug" title="Icon of a power plug showing an A to B connection">
            <a:extLst>
              <a:ext uri="{FF2B5EF4-FFF2-40B4-BE49-F238E27FC236}">
                <a16:creationId xmlns:a16="http://schemas.microsoft.com/office/drawing/2014/main" id="{F1943EA0-4659-4DC0-880A-89CE6D37CED4}"/>
              </a:ext>
            </a:extLst>
          </p:cNvPr>
          <p:cNvSpPr>
            <a:spLocks noChangeAspect="1" noEditPoints="1"/>
          </p:cNvSpPr>
          <p:nvPr/>
        </p:nvSpPr>
        <p:spPr bwMode="auto">
          <a:xfrm>
            <a:off x="11031599" y="584389"/>
            <a:ext cx="565787" cy="536301"/>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6" name="Picture 11">
            <a:extLst>
              <a:ext uri="{FF2B5EF4-FFF2-40B4-BE49-F238E27FC236}">
                <a16:creationId xmlns:a16="http://schemas.microsoft.com/office/drawing/2014/main" id="{4DF52F40-B690-41D3-801C-C2EB4FD49046}"/>
              </a:ext>
              <a:ext uri="{C183D7F6-B498-43B3-948B-1728B52AA6E4}">
                <adec:decorative xmlns:adec="http://schemas.microsoft.com/office/drawing/2017/decorative" val="1"/>
              </a:ext>
            </a:extLst>
          </p:cNvPr>
          <p:cNvPicPr>
            <a:picLocks noChangeAspect="1"/>
          </p:cNvPicPr>
          <p:nvPr/>
        </p:nvPicPr>
        <p:blipFill rotWithShape="1">
          <a:blip r:embed="rId3"/>
          <a:srcRect l="11608" t="3734" r="10857" b="4725"/>
          <a:stretch/>
        </p:blipFill>
        <p:spPr>
          <a:xfrm>
            <a:off x="6194048" y="1576382"/>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23477714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ltLang="zh-CN" dirty="0"/>
              <a:t>Lesson 3: Pulling it all together</a:t>
            </a:r>
            <a:endParaRPr lang="en-US" dirty="0"/>
          </a:p>
        </p:txBody>
      </p:sp>
      <p:sp>
        <p:nvSpPr>
          <p:cNvPr id="5" name="Archive_F03F" title="Icon of an archival box">
            <a:extLst>
              <a:ext uri="{FF2B5EF4-FFF2-40B4-BE49-F238E27FC236}">
                <a16:creationId xmlns:a16="http://schemas.microsoft.com/office/drawing/2014/main" id="{CCDCE465-EE9E-4C3A-8982-B200B95EEEA7}"/>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50330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2" y="440494"/>
            <a:ext cx="11773357" cy="680196"/>
          </a:xfrm>
        </p:spPr>
        <p:txBody>
          <a:bodyPr/>
          <a:lstStyle/>
          <a:p>
            <a:pPr lvl="0"/>
            <a:r>
              <a:rPr lang="en-US" altLang="zh-CN" sz="3200" spc="-150" noProof="0" dirty="0"/>
              <a:t>The unmatched functional flexibility of the Microsoft Power Platform</a:t>
            </a:r>
            <a:endParaRPr lang="en-US" spc="-150" noProof="0" dirty="0"/>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3" name="Picture 11" descr="Power Apps logo on mobile screen&#10;">
            <a:extLst>
              <a:ext uri="{FF2B5EF4-FFF2-40B4-BE49-F238E27FC236}">
                <a16:creationId xmlns:a16="http://schemas.microsoft.com/office/drawing/2014/main" id="{94A5360C-7C2F-4133-8A22-F3FAB7EA2B71}"/>
              </a:ext>
            </a:extLst>
          </p:cNvPr>
          <p:cNvPicPr>
            <a:picLocks noChangeAspect="1"/>
          </p:cNvPicPr>
          <p:nvPr/>
        </p:nvPicPr>
        <p:blipFill>
          <a:blip r:embed="rId3"/>
          <a:stretch>
            <a:fillRect/>
          </a:stretch>
        </p:blipFill>
        <p:spPr>
          <a:xfrm>
            <a:off x="998640" y="1394242"/>
            <a:ext cx="219456" cy="352044"/>
          </a:xfrm>
          <a:prstGeom prst="rect">
            <a:avLst/>
          </a:prstGeom>
        </p:spPr>
      </p:pic>
      <p:sp>
        <p:nvSpPr>
          <p:cNvPr id="24" name="TextBox 28">
            <a:extLst>
              <a:ext uri="{FF2B5EF4-FFF2-40B4-BE49-F238E27FC236}">
                <a16:creationId xmlns:a16="http://schemas.microsoft.com/office/drawing/2014/main" id="{BDD5FB26-B83A-4B1A-A850-8DBB51814632}"/>
              </a:ext>
            </a:extLst>
          </p:cNvPr>
          <p:cNvSpPr txBox="1">
            <a:spLocks/>
          </p:cNvSpPr>
          <p:nvPr/>
        </p:nvSpPr>
        <p:spPr>
          <a:xfrm>
            <a:off x="63928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Rich Mobile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Apps</a:t>
            </a:r>
          </a:p>
        </p:txBody>
      </p:sp>
      <p:pic>
        <p:nvPicPr>
          <p:cNvPr id="25" name="Picture 6" descr="Power Apps logo on monitor screen&#10;">
            <a:extLst>
              <a:ext uri="{FF2B5EF4-FFF2-40B4-BE49-F238E27FC236}">
                <a16:creationId xmlns:a16="http://schemas.microsoft.com/office/drawing/2014/main" id="{29E98AA0-24F8-4958-8830-FE80A673D359}"/>
              </a:ext>
            </a:extLst>
          </p:cNvPr>
          <p:cNvPicPr>
            <a:picLocks noChangeAspect="1"/>
          </p:cNvPicPr>
          <p:nvPr/>
        </p:nvPicPr>
        <p:blipFill>
          <a:blip r:embed="rId4"/>
          <a:stretch>
            <a:fillRect/>
          </a:stretch>
        </p:blipFill>
        <p:spPr>
          <a:xfrm>
            <a:off x="2053120" y="1435390"/>
            <a:ext cx="348996" cy="310896"/>
          </a:xfrm>
          <a:prstGeom prst="rect">
            <a:avLst/>
          </a:prstGeom>
        </p:spPr>
      </p:pic>
      <p:sp>
        <p:nvSpPr>
          <p:cNvPr id="26" name="TextBox 26">
            <a:extLst>
              <a:ext uri="{FF2B5EF4-FFF2-40B4-BE49-F238E27FC236}">
                <a16:creationId xmlns:a16="http://schemas.microsoft.com/office/drawing/2014/main" id="{9AB0EEE3-6152-4449-8580-A58A0E105A39}"/>
              </a:ext>
            </a:extLst>
          </p:cNvPr>
          <p:cNvSpPr txBox="1">
            <a:spLocks/>
          </p:cNvSpPr>
          <p:nvPr/>
        </p:nvSpPr>
        <p:spPr>
          <a:xfrm>
            <a:off x="174482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Embedded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Apps</a:t>
            </a:r>
          </a:p>
        </p:txBody>
      </p:sp>
      <p:pic>
        <p:nvPicPr>
          <p:cNvPr id="48" name="Picture 13" descr="Icon of a laptop with globe icon on the screen">
            <a:extLst>
              <a:ext uri="{FF2B5EF4-FFF2-40B4-BE49-F238E27FC236}">
                <a16:creationId xmlns:a16="http://schemas.microsoft.com/office/drawing/2014/main" id="{600EA3E0-4613-4C8F-B6DB-5535D08ED2D5}"/>
              </a:ext>
            </a:extLst>
          </p:cNvPr>
          <p:cNvPicPr>
            <a:picLocks noChangeAspect="1"/>
          </p:cNvPicPr>
          <p:nvPr/>
        </p:nvPicPr>
        <p:blipFill>
          <a:blip r:embed="rId5"/>
          <a:stretch>
            <a:fillRect/>
          </a:stretch>
        </p:blipFill>
        <p:spPr>
          <a:xfrm>
            <a:off x="3076433" y="1447582"/>
            <a:ext cx="472440" cy="298704"/>
          </a:xfrm>
          <a:prstGeom prst="rect">
            <a:avLst/>
          </a:prstGeom>
        </p:spPr>
      </p:pic>
      <p:sp>
        <p:nvSpPr>
          <p:cNvPr id="49" name="TextBox 21">
            <a:extLst>
              <a:ext uri="{FF2B5EF4-FFF2-40B4-BE49-F238E27FC236}">
                <a16:creationId xmlns:a16="http://schemas.microsoft.com/office/drawing/2014/main" id="{E9CE0533-48EF-476B-9DB7-62A6582BCC22}"/>
              </a:ext>
            </a:extLst>
          </p:cNvPr>
          <p:cNvSpPr txBox="1">
            <a:spLocks/>
          </p:cNvSpPr>
          <p:nvPr/>
        </p:nvSpPr>
        <p:spPr>
          <a:xfrm>
            <a:off x="2850363" y="1842464"/>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Secured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Web Portals</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50" name="Glasses_EA16" title="Icon of eye glasses">
            <a:extLst>
              <a:ext uri="{FF2B5EF4-FFF2-40B4-BE49-F238E27FC236}">
                <a16:creationId xmlns:a16="http://schemas.microsoft.com/office/drawing/2014/main" id="{76A5EE34-506F-47F3-861E-5F01F62FB967}"/>
              </a:ext>
            </a:extLst>
          </p:cNvPr>
          <p:cNvSpPr>
            <a:spLocks noChangeAspect="1" noEditPoints="1"/>
          </p:cNvSpPr>
          <p:nvPr/>
        </p:nvSpPr>
        <p:spPr bwMode="auto">
          <a:xfrm>
            <a:off x="4193413" y="1484505"/>
            <a:ext cx="490877" cy="261781"/>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ea typeface="+mn-ea"/>
              <a:cs typeface="+mn-cs"/>
            </a:endParaRPr>
          </a:p>
        </p:txBody>
      </p:sp>
      <p:sp>
        <p:nvSpPr>
          <p:cNvPr id="51" name="TextBox 100">
            <a:extLst>
              <a:ext uri="{FF2B5EF4-FFF2-40B4-BE49-F238E27FC236}">
                <a16:creationId xmlns:a16="http://schemas.microsoft.com/office/drawing/2014/main" id="{CB89CB3C-3038-46B4-BF04-84D3E0704148}"/>
              </a:ext>
            </a:extLst>
          </p:cNvPr>
          <p:cNvSpPr txBox="1">
            <a:spLocks/>
          </p:cNvSpPr>
          <p:nvPr/>
        </p:nvSpPr>
        <p:spPr>
          <a:xfrm>
            <a:off x="3955903" y="1842464"/>
            <a:ext cx="93817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Mixed Reality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Experiences</a:t>
            </a:r>
          </a:p>
        </p:txBody>
      </p:sp>
      <p:pic>
        <p:nvPicPr>
          <p:cNvPr id="52" name="Picture 2" descr="Microsoft Power Platform Democratizes Data for a Digital Age ...">
            <a:extLst>
              <a:ext uri="{FF2B5EF4-FFF2-40B4-BE49-F238E27FC236}">
                <a16:creationId xmlns:a16="http://schemas.microsoft.com/office/drawing/2014/main" id="{FF38C1C7-9874-41DC-AFC3-0FD09973860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309607" y="1416415"/>
            <a:ext cx="441843" cy="31670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6" descr="Logo of Power Virtual Agents ">
            <a:extLst>
              <a:ext uri="{FF2B5EF4-FFF2-40B4-BE49-F238E27FC236}">
                <a16:creationId xmlns:a16="http://schemas.microsoft.com/office/drawing/2014/main" id="{9D525615-C0DC-486C-A3F1-728E3A843447}"/>
              </a:ext>
            </a:extLst>
          </p:cNvPr>
          <p:cNvSpPr txBox="1">
            <a:spLocks/>
          </p:cNvSpPr>
          <p:nvPr/>
        </p:nvSpPr>
        <p:spPr>
          <a:xfrm>
            <a:off x="506144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Virtual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Agents</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54" name="Graphic 103" descr="Logo of Power BI">
            <a:extLst>
              <a:ext uri="{FF2B5EF4-FFF2-40B4-BE49-F238E27FC236}">
                <a16:creationId xmlns:a16="http://schemas.microsoft.com/office/drawing/2014/main" id="{12C2CA84-A491-4C28-98F5-A21AD99E05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30028" y="1437225"/>
            <a:ext cx="412080" cy="309061"/>
          </a:xfrm>
          <a:prstGeom prst="rect">
            <a:avLst/>
          </a:prstGeom>
        </p:spPr>
      </p:pic>
      <p:sp>
        <p:nvSpPr>
          <p:cNvPr id="55" name="TextBox 14">
            <a:extLst>
              <a:ext uri="{FF2B5EF4-FFF2-40B4-BE49-F238E27FC236}">
                <a16:creationId xmlns:a16="http://schemas.microsoft.com/office/drawing/2014/main" id="{824AC838-F8FA-4005-9E69-9DD6258CC916}"/>
              </a:ext>
            </a:extLst>
          </p:cNvPr>
          <p:cNvSpPr txBox="1">
            <a:spLocks/>
          </p:cNvSpPr>
          <p:nvPr/>
        </p:nvSpPr>
        <p:spPr>
          <a:xfrm>
            <a:off x="616698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with </a:t>
            </a:r>
            <a:r>
              <a:rPr kumimoji="0" lang="en-US" sz="1200" b="0" i="0" u="none" strike="noStrike" kern="1200" cap="none" spc="0" normalizeH="0" baseline="0" noProof="0" err="1">
                <a:ln>
                  <a:noFill/>
                </a:ln>
                <a:solidFill>
                  <a:srgbClr val="191919"/>
                </a:solidFill>
                <a:effectLst/>
                <a:uLnTx/>
                <a:uFillTx/>
                <a:ea typeface="+mn-ea"/>
                <a:cs typeface="+mn-cs"/>
              </a:rPr>
              <a:t>PowerBI</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6" name="Picture 2" descr="Logo of Microsoft Teams">
            <a:extLst>
              <a:ext uri="{FF2B5EF4-FFF2-40B4-BE49-F238E27FC236}">
                <a16:creationId xmlns:a16="http://schemas.microsoft.com/office/drawing/2014/main" id="{BE4F93D7-26D3-492A-930A-69EC1B7C3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4197" y="1379089"/>
            <a:ext cx="394822" cy="36719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92">
            <a:extLst>
              <a:ext uri="{FF2B5EF4-FFF2-40B4-BE49-F238E27FC236}">
                <a16:creationId xmlns:a16="http://schemas.microsoft.com/office/drawing/2014/main" id="{1A7F4B89-A825-4C53-B9E8-347D05921B8C}"/>
              </a:ext>
            </a:extLst>
          </p:cNvPr>
          <p:cNvSpPr txBox="1">
            <a:spLocks/>
          </p:cNvSpPr>
          <p:nvPr/>
        </p:nvSpPr>
        <p:spPr>
          <a:xfrm>
            <a:off x="7272523" y="1842466"/>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Teams</a:t>
            </a:r>
            <a:endParaRPr kumimoji="0" lang="en-US" sz="1200" b="0" i="0" u="none" strike="noStrike" kern="1200" cap="none" spc="0" normalizeH="0" baseline="30000" noProof="0">
              <a:ln>
                <a:noFill/>
              </a:ln>
              <a:solidFill>
                <a:srgbClr val="191919"/>
              </a:solidFill>
              <a:effectLst/>
              <a:uLnTx/>
              <a:uFillTx/>
              <a:ea typeface="+mn-ea"/>
              <a:cs typeface="+mn-cs"/>
            </a:endParaRPr>
          </a:p>
        </p:txBody>
      </p:sp>
      <p:pic>
        <p:nvPicPr>
          <p:cNvPr id="58" name="Picture 2" descr="Logo of Microsoft Project">
            <a:extLst>
              <a:ext uri="{FF2B5EF4-FFF2-40B4-BE49-F238E27FC236}">
                <a16:creationId xmlns:a16="http://schemas.microsoft.com/office/drawing/2014/main" id="{FBB720FF-5EFC-4907-8361-7808373BA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9693" y="1383963"/>
            <a:ext cx="414911" cy="362323"/>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91">
            <a:extLst>
              <a:ext uri="{FF2B5EF4-FFF2-40B4-BE49-F238E27FC236}">
                <a16:creationId xmlns:a16="http://schemas.microsoft.com/office/drawing/2014/main" id="{4B820BD2-017B-4368-B1FD-19B59C9F6006}"/>
              </a:ext>
            </a:extLst>
          </p:cNvPr>
          <p:cNvSpPr txBox="1">
            <a:spLocks/>
          </p:cNvSpPr>
          <p:nvPr/>
        </p:nvSpPr>
        <p:spPr>
          <a:xfrm>
            <a:off x="8378063"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Project</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0" name="Picture 1" descr="Logo of Microsoft Dynamics 365&#10;">
            <a:extLst>
              <a:ext uri="{FF2B5EF4-FFF2-40B4-BE49-F238E27FC236}">
                <a16:creationId xmlns:a16="http://schemas.microsoft.com/office/drawing/2014/main" id="{C28961F5-0A32-47DC-A99F-B1CA66BCEF4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9766147" y="1337717"/>
            <a:ext cx="373083" cy="408569"/>
          </a:xfrm>
          <a:prstGeom prst="rect">
            <a:avLst/>
          </a:prstGeom>
        </p:spPr>
      </p:pic>
      <p:sp>
        <p:nvSpPr>
          <p:cNvPr id="61" name="TextBox 30">
            <a:extLst>
              <a:ext uri="{FF2B5EF4-FFF2-40B4-BE49-F238E27FC236}">
                <a16:creationId xmlns:a16="http://schemas.microsoft.com/office/drawing/2014/main" id="{DA701DD1-80FA-45AC-9916-B9281A45058D}"/>
              </a:ext>
            </a:extLst>
          </p:cNvPr>
          <p:cNvSpPr txBox="1">
            <a:spLocks/>
          </p:cNvSpPr>
          <p:nvPr/>
        </p:nvSpPr>
        <p:spPr>
          <a:xfrm>
            <a:off x="9483603" y="1842465"/>
            <a:ext cx="938170"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Dynamics 365</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62" name="Picture 237577" descr="Logo of Microsoft Office 365&#10;">
            <a:extLst>
              <a:ext uri="{FF2B5EF4-FFF2-40B4-BE49-F238E27FC236}">
                <a16:creationId xmlns:a16="http://schemas.microsoft.com/office/drawing/2014/main" id="{7D3FB88C-77CB-4905-B7A1-8EEDF891ACDC}"/>
              </a:ext>
            </a:extLst>
          </p:cNvPr>
          <p:cNvPicPr>
            <a:picLocks noChangeAspect="1"/>
          </p:cNvPicPr>
          <p:nvPr/>
        </p:nvPicPr>
        <p:blipFill>
          <a:blip r:embed="rId12"/>
          <a:stretch>
            <a:fillRect/>
          </a:stretch>
        </p:blipFill>
        <p:spPr>
          <a:xfrm>
            <a:off x="10862215" y="1354251"/>
            <a:ext cx="392035" cy="392035"/>
          </a:xfrm>
          <a:prstGeom prst="rect">
            <a:avLst/>
          </a:prstGeom>
        </p:spPr>
      </p:pic>
      <p:sp>
        <p:nvSpPr>
          <p:cNvPr id="63" name="TextBox 130">
            <a:extLst>
              <a:ext uri="{FF2B5EF4-FFF2-40B4-BE49-F238E27FC236}">
                <a16:creationId xmlns:a16="http://schemas.microsoft.com/office/drawing/2014/main" id="{13AD1A24-2DEF-4E64-8EB4-365E4D1DEB36}"/>
              </a:ext>
            </a:extLst>
          </p:cNvPr>
          <p:cNvSpPr txBox="1">
            <a:spLocks/>
          </p:cNvSpPr>
          <p:nvPr/>
        </p:nvSpPr>
        <p:spPr>
          <a:xfrm>
            <a:off x="10589147" y="1842465"/>
            <a:ext cx="93817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Office 365</a:t>
            </a:r>
            <a:endParaRPr kumimoji="0" lang="en-US" sz="1200" b="0" i="0" u="none" strike="noStrike" kern="1200" cap="none" spc="0" normalizeH="0" baseline="30000" noProof="0">
              <a:ln>
                <a:noFill/>
              </a:ln>
              <a:solidFill>
                <a:srgbClr val="191919"/>
              </a:solidFill>
              <a:effectLst/>
              <a:uLnTx/>
              <a:uFillTx/>
              <a:ea typeface="+mn-ea"/>
              <a:cs typeface="+mn-cs"/>
            </a:endParaRPr>
          </a:p>
        </p:txBody>
      </p:sp>
      <p:sp>
        <p:nvSpPr>
          <p:cNvPr id="64" name="Left Brace 7">
            <a:extLst>
              <a:ext uri="{FF2B5EF4-FFF2-40B4-BE49-F238E27FC236}">
                <a16:creationId xmlns:a16="http://schemas.microsoft.com/office/drawing/2014/main" id="{0265E4DC-6EA4-434D-AB07-648BD4F0AED0}"/>
              </a:ext>
              <a:ext uri="{C183D7F6-B498-43B3-948B-1728B52AA6E4}">
                <adec:decorative xmlns:adec="http://schemas.microsoft.com/office/drawing/2017/decorative" val="1"/>
              </a:ext>
            </a:extLst>
          </p:cNvPr>
          <p:cNvSpPr/>
          <p:nvPr/>
        </p:nvSpPr>
        <p:spPr>
          <a:xfrm rot="16200000">
            <a:off x="6012647" y="308008"/>
            <a:ext cx="166706" cy="4063454"/>
          </a:xfrm>
          <a:prstGeom prst="leftBrace">
            <a:avLst>
              <a:gd name="adj1" fmla="val 61661"/>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65" name="Grafik 134" descr="Icon of Microsoft Approvals in workflows">
            <a:extLst>
              <a:ext uri="{FF2B5EF4-FFF2-40B4-BE49-F238E27FC236}">
                <a16:creationId xmlns:a16="http://schemas.microsoft.com/office/drawing/2014/main" id="{406B8177-89EB-482A-BA59-1CEAF5D4CE7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78014" y="2536887"/>
            <a:ext cx="623491" cy="623491"/>
          </a:xfrm>
          <a:prstGeom prst="rect">
            <a:avLst/>
          </a:prstGeom>
        </p:spPr>
      </p:pic>
      <p:sp>
        <p:nvSpPr>
          <p:cNvPr id="66" name="TextBox 75">
            <a:extLst>
              <a:ext uri="{FF2B5EF4-FFF2-40B4-BE49-F238E27FC236}">
                <a16:creationId xmlns:a16="http://schemas.microsoft.com/office/drawing/2014/main" id="{79D2A2DC-FA40-4E5F-B24F-8B17B28AF877}"/>
              </a:ext>
            </a:extLst>
          </p:cNvPr>
          <p:cNvSpPr txBox="1"/>
          <p:nvPr/>
        </p:nvSpPr>
        <p:spPr>
          <a:xfrm>
            <a:off x="2418402" y="3186736"/>
            <a:ext cx="734176" cy="395814"/>
          </a:xfrm>
          <a:prstGeom prst="rect">
            <a:avLst/>
          </a:prstGeom>
          <a:noFill/>
        </p:spPr>
        <p:txBody>
          <a:bodyPr wrap="non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Microsoft </a:t>
            </a:r>
            <a:br>
              <a:rPr kumimoji="0" lang="en-US" sz="1200" b="0" i="0" u="none" strike="noStrike" kern="1200" cap="none" spc="0" normalizeH="0" baseline="0" noProof="0">
                <a:ln>
                  <a:noFill/>
                </a:ln>
                <a:solidFill>
                  <a:srgbClr val="191919"/>
                </a:solidFill>
                <a:effectLst/>
                <a:uLnTx/>
                <a:uFillTx/>
                <a:ea typeface="+mn-ea"/>
                <a:cs typeface="+mn-cs"/>
              </a:rPr>
            </a:br>
            <a:r>
              <a:rPr kumimoji="0" lang="en-US" sz="1200" b="0" i="0" u="none" strike="noStrike" kern="1200" cap="none" spc="0" normalizeH="0" baseline="0" noProof="0">
                <a:ln>
                  <a:noFill/>
                </a:ln>
                <a:solidFill>
                  <a:srgbClr val="191919"/>
                </a:solidFill>
                <a:effectLst/>
                <a:uLnTx/>
                <a:uFillTx/>
                <a:ea typeface="+mn-ea"/>
                <a:cs typeface="+mn-cs"/>
              </a:rPr>
              <a:t>Approvals</a:t>
            </a:r>
            <a:r>
              <a:rPr kumimoji="0" lang="en-US" sz="1372" b="0" i="0" u="none" strike="noStrike" kern="1200" cap="none" spc="0" normalizeH="0" baseline="30000" noProof="0">
                <a:ln>
                  <a:noFill/>
                </a:ln>
                <a:solidFill>
                  <a:srgbClr val="191919"/>
                </a:solidFill>
                <a:effectLst/>
                <a:uLnTx/>
                <a:uFillTx/>
                <a:ea typeface="+mn-ea"/>
                <a:cs typeface="+mn-cs"/>
              </a:rPr>
              <a:t>1</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67" name="Graphic 101" descr="Logo of AI Builder ">
            <a:extLst>
              <a:ext uri="{FF2B5EF4-FFF2-40B4-BE49-F238E27FC236}">
                <a16:creationId xmlns:a16="http://schemas.microsoft.com/office/drawing/2014/main" id="{75305903-8978-4163-AD3E-3900CD1173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93913" y="2651770"/>
            <a:ext cx="383454" cy="393724"/>
          </a:xfrm>
          <a:prstGeom prst="rect">
            <a:avLst/>
          </a:prstGeom>
        </p:spPr>
      </p:pic>
      <p:sp>
        <p:nvSpPr>
          <p:cNvPr id="68" name="TextBox 82">
            <a:extLst>
              <a:ext uri="{FF2B5EF4-FFF2-40B4-BE49-F238E27FC236}">
                <a16:creationId xmlns:a16="http://schemas.microsoft.com/office/drawing/2014/main" id="{6117537D-6A2B-4DA0-A2B6-7FA52182FC82}"/>
              </a:ext>
            </a:extLst>
          </p:cNvPr>
          <p:cNvSpPr txBox="1"/>
          <p:nvPr/>
        </p:nvSpPr>
        <p:spPr>
          <a:xfrm>
            <a:off x="3491247" y="3186736"/>
            <a:ext cx="928873"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Builder</a:t>
            </a:r>
            <a:r>
              <a:rPr kumimoji="0" lang="en-US" sz="1200" b="0" i="0" u="none" strike="noStrike" kern="1200" cap="none" spc="0" normalizeH="0" baseline="30000" noProof="0">
                <a:ln>
                  <a:noFill/>
                </a:ln>
                <a:solidFill>
                  <a:srgbClr val="191919"/>
                </a:solidFill>
                <a:effectLst/>
                <a:uLnTx/>
                <a:uFillTx/>
                <a:ea typeface="+mn-ea"/>
                <a:cs typeface="+mn-cs"/>
              </a:rPr>
              <a:t> 1</a:t>
            </a:r>
          </a:p>
        </p:txBody>
      </p:sp>
      <p:sp>
        <p:nvSpPr>
          <p:cNvPr id="69" name="Left Brace 65">
            <a:extLst>
              <a:ext uri="{FF2B5EF4-FFF2-40B4-BE49-F238E27FC236}">
                <a16:creationId xmlns:a16="http://schemas.microsoft.com/office/drawing/2014/main" id="{63AABA72-6EDF-4960-938D-0FEA048A84A9}"/>
              </a:ext>
              <a:ext uri="{C183D7F6-B498-43B3-948B-1728B52AA6E4}">
                <adec:decorative xmlns:adec="http://schemas.microsoft.com/office/drawing/2017/decorative" val="1"/>
              </a:ext>
            </a:extLst>
          </p:cNvPr>
          <p:cNvSpPr/>
          <p:nvPr/>
        </p:nvSpPr>
        <p:spPr>
          <a:xfrm rot="10800000">
            <a:off x="4529328" y="2616238"/>
            <a:ext cx="113825" cy="929198"/>
          </a:xfrm>
          <a:prstGeom prst="leftBrace">
            <a:avLst>
              <a:gd name="adj1" fmla="val 69699"/>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70" name="Rectangle 5">
            <a:extLst>
              <a:ext uri="{FF2B5EF4-FFF2-40B4-BE49-F238E27FC236}">
                <a16:creationId xmlns:a16="http://schemas.microsoft.com/office/drawing/2014/main" id="{9716BDF2-BCFD-44D0-85E5-DA971EDEEB31}"/>
              </a:ext>
            </a:extLst>
          </p:cNvPr>
          <p:cNvSpPr/>
          <p:nvPr/>
        </p:nvSpPr>
        <p:spPr>
          <a:xfrm>
            <a:off x="4770932" y="2570604"/>
            <a:ext cx="2650136" cy="31275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ea typeface="+mn-ea"/>
                <a:cs typeface="Segoe UI" panose="020B0502040204020203" pitchFamily="34" charset="0"/>
              </a:rPr>
              <a:t>USER EXPERIENCES</a:t>
            </a:r>
          </a:p>
        </p:txBody>
      </p:sp>
      <p:sp>
        <p:nvSpPr>
          <p:cNvPr id="71" name="Rectangle 62">
            <a:extLst>
              <a:ext uri="{FF2B5EF4-FFF2-40B4-BE49-F238E27FC236}">
                <a16:creationId xmlns:a16="http://schemas.microsoft.com/office/drawing/2014/main" id="{9D00E69B-1406-452C-B800-2B5E0B9818C0}"/>
              </a:ext>
            </a:extLst>
          </p:cNvPr>
          <p:cNvSpPr/>
          <p:nvPr/>
        </p:nvSpPr>
        <p:spPr>
          <a:xfrm>
            <a:off x="4770932" y="2949766"/>
            <a:ext cx="2650137" cy="3053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Segoe UI" panose="020B0502040204020203" pitchFamily="34" charset="0"/>
              </a:rPr>
              <a:t>PROCESS AUTOMATION</a:t>
            </a:r>
          </a:p>
        </p:txBody>
      </p:sp>
      <p:sp>
        <p:nvSpPr>
          <p:cNvPr id="72" name="Rectangle 35">
            <a:extLst>
              <a:ext uri="{FF2B5EF4-FFF2-40B4-BE49-F238E27FC236}">
                <a16:creationId xmlns:a16="http://schemas.microsoft.com/office/drawing/2014/main" id="{5835DAA7-1298-44B1-8F73-F4948E118D4C}"/>
              </a:ext>
            </a:extLst>
          </p:cNvPr>
          <p:cNvSpPr/>
          <p:nvPr/>
        </p:nvSpPr>
        <p:spPr>
          <a:xfrm>
            <a:off x="4770932" y="3332107"/>
            <a:ext cx="2650137" cy="305359"/>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DATA AND SERVICES</a:t>
            </a:r>
          </a:p>
        </p:txBody>
      </p:sp>
      <p:sp>
        <p:nvSpPr>
          <p:cNvPr id="73" name="Left Brace 64">
            <a:extLst>
              <a:ext uri="{FF2B5EF4-FFF2-40B4-BE49-F238E27FC236}">
                <a16:creationId xmlns:a16="http://schemas.microsoft.com/office/drawing/2014/main" id="{5AADFE61-19BA-4E73-8CD6-4E8346B475CC}"/>
              </a:ext>
              <a:ext uri="{C183D7F6-B498-43B3-948B-1728B52AA6E4}">
                <adec:decorative xmlns:adec="http://schemas.microsoft.com/office/drawing/2017/decorative" val="1"/>
              </a:ext>
            </a:extLst>
          </p:cNvPr>
          <p:cNvSpPr/>
          <p:nvPr/>
        </p:nvSpPr>
        <p:spPr>
          <a:xfrm>
            <a:off x="7544197" y="2591464"/>
            <a:ext cx="113825" cy="929198"/>
          </a:xfrm>
          <a:prstGeom prst="leftBrace">
            <a:avLst>
              <a:gd name="adj1" fmla="val 50174"/>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74" name="Graphic 102" descr="Logo Power Automate Flows ">
            <a:extLst>
              <a:ext uri="{FF2B5EF4-FFF2-40B4-BE49-F238E27FC236}">
                <a16:creationId xmlns:a16="http://schemas.microsoft.com/office/drawing/2014/main" id="{064306B6-B1F1-42A3-A4C6-DFAEF2B9EB2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7263" y="2693802"/>
            <a:ext cx="416850" cy="309660"/>
          </a:xfrm>
          <a:prstGeom prst="rect">
            <a:avLst/>
          </a:prstGeom>
        </p:spPr>
      </p:pic>
      <p:sp>
        <p:nvSpPr>
          <p:cNvPr id="75" name="TextBox 75">
            <a:extLst>
              <a:ext uri="{FF2B5EF4-FFF2-40B4-BE49-F238E27FC236}">
                <a16:creationId xmlns:a16="http://schemas.microsoft.com/office/drawing/2014/main" id="{D9592353-FF44-43E5-8DAB-7E56DBB96B04}"/>
              </a:ext>
            </a:extLst>
          </p:cNvPr>
          <p:cNvSpPr txBox="1"/>
          <p:nvPr/>
        </p:nvSpPr>
        <p:spPr>
          <a:xfrm>
            <a:off x="7692684"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Flows (DPA)</a:t>
            </a:r>
          </a:p>
        </p:txBody>
      </p:sp>
      <p:pic>
        <p:nvPicPr>
          <p:cNvPr id="76" name="Picture 27" descr="Icon of Power Automate Process Flows">
            <a:extLst>
              <a:ext uri="{FF2B5EF4-FFF2-40B4-BE49-F238E27FC236}">
                <a16:creationId xmlns:a16="http://schemas.microsoft.com/office/drawing/2014/main" id="{114E8B14-03A3-47C1-9A4B-40254866F0CD}"/>
              </a:ext>
            </a:extLst>
          </p:cNvPr>
          <p:cNvPicPr>
            <a:picLocks noChangeAspect="1"/>
          </p:cNvPicPr>
          <p:nvPr/>
        </p:nvPicPr>
        <p:blipFill>
          <a:blip r:embed="rId19"/>
          <a:stretch>
            <a:fillRect/>
          </a:stretch>
        </p:blipFill>
        <p:spPr>
          <a:xfrm>
            <a:off x="9346644" y="2729079"/>
            <a:ext cx="464820" cy="320040"/>
          </a:xfrm>
          <a:prstGeom prst="rect">
            <a:avLst/>
          </a:prstGeom>
        </p:spPr>
      </p:pic>
      <p:sp>
        <p:nvSpPr>
          <p:cNvPr id="77" name="TextBox 77">
            <a:extLst>
              <a:ext uri="{FF2B5EF4-FFF2-40B4-BE49-F238E27FC236}">
                <a16:creationId xmlns:a16="http://schemas.microsoft.com/office/drawing/2014/main" id="{1A9E669E-5925-40E7-9CFC-1BD459E48F21}"/>
              </a:ext>
            </a:extLst>
          </p:cNvPr>
          <p:cNvSpPr txBox="1"/>
          <p:nvPr/>
        </p:nvSpPr>
        <p:spPr>
          <a:xfrm>
            <a:off x="8848309" y="3166175"/>
            <a:ext cx="146149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Process Flows (BPM)</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78" name="Picture 23" descr="Icon of Power Automate UI Flows ">
            <a:extLst>
              <a:ext uri="{FF2B5EF4-FFF2-40B4-BE49-F238E27FC236}">
                <a16:creationId xmlns:a16="http://schemas.microsoft.com/office/drawing/2014/main" id="{676C57B4-FC0D-4263-AC11-FB345FF0CEFF}"/>
              </a:ext>
            </a:extLst>
          </p:cNvPr>
          <p:cNvPicPr>
            <a:picLocks noChangeAspect="1"/>
          </p:cNvPicPr>
          <p:nvPr/>
        </p:nvPicPr>
        <p:blipFill>
          <a:blip r:embed="rId20"/>
          <a:stretch>
            <a:fillRect/>
          </a:stretch>
        </p:blipFill>
        <p:spPr>
          <a:xfrm>
            <a:off x="10836674" y="2660454"/>
            <a:ext cx="417576" cy="463296"/>
          </a:xfrm>
          <a:prstGeom prst="rect">
            <a:avLst/>
          </a:prstGeom>
        </p:spPr>
      </p:pic>
      <p:sp>
        <p:nvSpPr>
          <p:cNvPr id="79" name="TextBox 71">
            <a:extLst>
              <a:ext uri="{FF2B5EF4-FFF2-40B4-BE49-F238E27FC236}">
                <a16:creationId xmlns:a16="http://schemas.microsoft.com/office/drawing/2014/main" id="{41839D5D-7A1A-4766-832E-72F9BADD4CC0}"/>
              </a:ext>
            </a:extLst>
          </p:cNvPr>
          <p:cNvSpPr txBox="1"/>
          <p:nvPr/>
        </p:nvSpPr>
        <p:spPr>
          <a:xfrm>
            <a:off x="10430300" y="3166175"/>
            <a:ext cx="112601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Power Automate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UI Flows (RPA)</a:t>
            </a:r>
            <a:r>
              <a:rPr kumimoji="0" lang="en-US" sz="1200" b="0" i="0" u="none" strike="noStrike" kern="1200" cap="none" spc="0" normalizeH="0" baseline="30000" noProof="0">
                <a:ln>
                  <a:noFill/>
                </a:ln>
                <a:solidFill>
                  <a:srgbClr val="191919"/>
                </a:solidFill>
                <a:effectLst/>
                <a:uLnTx/>
                <a:uFillTx/>
                <a:ea typeface="+mn-ea"/>
                <a:cs typeface="+mn-cs"/>
              </a:rPr>
              <a:t>1</a:t>
            </a:r>
          </a:p>
        </p:txBody>
      </p:sp>
      <p:sp>
        <p:nvSpPr>
          <p:cNvPr id="80" name="Left Brace 31">
            <a:extLst>
              <a:ext uri="{FF2B5EF4-FFF2-40B4-BE49-F238E27FC236}">
                <a16:creationId xmlns:a16="http://schemas.microsoft.com/office/drawing/2014/main" id="{062A47BA-CA5F-4F46-B32C-4889CC69E9B0}"/>
              </a:ext>
              <a:ext uri="{C183D7F6-B498-43B3-948B-1728B52AA6E4}">
                <adec:decorative xmlns:adec="http://schemas.microsoft.com/office/drawing/2017/decorative" val="1"/>
              </a:ext>
            </a:extLst>
          </p:cNvPr>
          <p:cNvSpPr/>
          <p:nvPr/>
        </p:nvSpPr>
        <p:spPr>
          <a:xfrm rot="5400000" flipV="1">
            <a:off x="6007024" y="1859086"/>
            <a:ext cx="166706" cy="4063454"/>
          </a:xfrm>
          <a:prstGeom prst="leftBrace">
            <a:avLst>
              <a:gd name="adj1" fmla="val 71183"/>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81" name="Picture 127" descr="Logo of Office 365">
            <a:extLst>
              <a:ext uri="{FF2B5EF4-FFF2-40B4-BE49-F238E27FC236}">
                <a16:creationId xmlns:a16="http://schemas.microsoft.com/office/drawing/2014/main" id="{AFD9541B-545E-427B-B35F-2E56F45CD0ED}"/>
              </a:ext>
            </a:extLst>
          </p:cNvPr>
          <p:cNvPicPr>
            <a:picLocks noChangeAspect="1"/>
          </p:cNvPicPr>
          <p:nvPr/>
        </p:nvPicPr>
        <p:blipFill>
          <a:blip r:embed="rId12"/>
          <a:stretch>
            <a:fillRect/>
          </a:stretch>
        </p:blipFill>
        <p:spPr>
          <a:xfrm>
            <a:off x="2118742" y="4091770"/>
            <a:ext cx="392035" cy="392036"/>
          </a:xfrm>
          <a:prstGeom prst="rect">
            <a:avLst/>
          </a:prstGeom>
        </p:spPr>
      </p:pic>
      <p:sp>
        <p:nvSpPr>
          <p:cNvPr id="82" name="TextBox 45">
            <a:extLst>
              <a:ext uri="{FF2B5EF4-FFF2-40B4-BE49-F238E27FC236}">
                <a16:creationId xmlns:a16="http://schemas.microsoft.com/office/drawing/2014/main" id="{5FB8E0B0-CA2D-40E4-9DB9-FC56237691DD}"/>
              </a:ext>
            </a:extLst>
          </p:cNvPr>
          <p:cNvSpPr txBox="1"/>
          <p:nvPr/>
        </p:nvSpPr>
        <p:spPr>
          <a:xfrm>
            <a:off x="1673714" y="4573584"/>
            <a:ext cx="128209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to Microsoft 365</a:t>
            </a:r>
          </a:p>
        </p:txBody>
      </p:sp>
      <p:pic>
        <p:nvPicPr>
          <p:cNvPr id="83" name="Picture 39" descr="Logo of Dynamics 365 ">
            <a:extLst>
              <a:ext uri="{FF2B5EF4-FFF2-40B4-BE49-F238E27FC236}">
                <a16:creationId xmlns:a16="http://schemas.microsoft.com/office/drawing/2014/main" id="{C0CF7985-0BEF-4B7D-AB32-291A6503B339}"/>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3670342" y="4071550"/>
            <a:ext cx="394915" cy="432476"/>
          </a:xfrm>
          <a:prstGeom prst="rect">
            <a:avLst/>
          </a:prstGeom>
        </p:spPr>
      </p:pic>
      <p:sp>
        <p:nvSpPr>
          <p:cNvPr id="84" name="TextBox 128">
            <a:extLst>
              <a:ext uri="{FF2B5EF4-FFF2-40B4-BE49-F238E27FC236}">
                <a16:creationId xmlns:a16="http://schemas.microsoft.com/office/drawing/2014/main" id="{1ACA8830-8451-41C0-B234-5D37B0CBA0E5}"/>
              </a:ext>
            </a:extLst>
          </p:cNvPr>
          <p:cNvSpPr txBox="1"/>
          <p:nvPr/>
        </p:nvSpPr>
        <p:spPr>
          <a:xfrm>
            <a:off x="3091460" y="4573584"/>
            <a:ext cx="15526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Dynamics 365</a:t>
            </a:r>
            <a:r>
              <a:rPr kumimoji="0" lang="en-US" sz="1200" b="0" i="0" u="none" strike="noStrike" kern="1200" cap="none" spc="0" normalizeH="0" baseline="30000" noProof="0">
                <a:ln>
                  <a:noFill/>
                </a:ln>
                <a:solidFill>
                  <a:srgbClr val="191919"/>
                </a:solidFill>
                <a:effectLst/>
                <a:uLnTx/>
                <a:uFillTx/>
                <a:ea typeface="+mn-ea"/>
                <a:cs typeface="+mn-cs"/>
              </a:rPr>
              <a:t>2</a:t>
            </a:r>
            <a:endParaRPr kumimoji="0" lang="en-US" sz="1200" b="0" i="0" u="none" strike="noStrike" kern="1200" cap="none" spc="0" normalizeH="0" baseline="0" noProof="0">
              <a:ln>
                <a:noFill/>
              </a:ln>
              <a:solidFill>
                <a:srgbClr val="191919"/>
              </a:solidFill>
              <a:effectLst/>
              <a:uLnTx/>
              <a:uFillTx/>
              <a:ea typeface="+mn-ea"/>
              <a:cs typeface="+mn-cs"/>
            </a:endParaRPr>
          </a:p>
        </p:txBody>
      </p:sp>
      <p:pic>
        <p:nvPicPr>
          <p:cNvPr id="85" name="Picture 2" descr="Logo of Microsoft Azure ">
            <a:extLst>
              <a:ext uri="{FF2B5EF4-FFF2-40B4-BE49-F238E27FC236}">
                <a16:creationId xmlns:a16="http://schemas.microsoft.com/office/drawing/2014/main" id="{7F134EFC-11F3-4675-8BB5-87F12A545F5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61482" y="4108483"/>
            <a:ext cx="452917" cy="351766"/>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18">
            <a:extLst>
              <a:ext uri="{FF2B5EF4-FFF2-40B4-BE49-F238E27FC236}">
                <a16:creationId xmlns:a16="http://schemas.microsoft.com/office/drawing/2014/main" id="{1B144BA6-3545-44AB-961B-6250BC09AB34}"/>
              </a:ext>
            </a:extLst>
          </p:cNvPr>
          <p:cNvSpPr txBox="1"/>
          <p:nvPr/>
        </p:nvSpPr>
        <p:spPr>
          <a:xfrm>
            <a:off x="4733370" y="4573584"/>
            <a:ext cx="130914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Native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to Microsoft Azure</a:t>
            </a:r>
            <a:r>
              <a:rPr kumimoji="0" lang="en-US" sz="1200" b="0" i="0" u="none" strike="noStrike" kern="1200" cap="none" spc="0" normalizeH="0" baseline="30000" noProof="0">
                <a:ln>
                  <a:noFill/>
                </a:ln>
                <a:solidFill>
                  <a:srgbClr val="191919"/>
                </a:solidFill>
                <a:effectLst/>
                <a:uLnTx/>
                <a:uFillTx/>
                <a:ea typeface="+mn-ea"/>
                <a:cs typeface="+mn-cs"/>
              </a:rPr>
              <a:t>2</a:t>
            </a:r>
          </a:p>
        </p:txBody>
      </p:sp>
      <p:pic>
        <p:nvPicPr>
          <p:cNvPr id="87" name="Grafik 130" descr="Ein Bild, das Schild, draußen, Ende, Front enthält.&#10;&#10;Automatisch generierte Beschreibung">
            <a:extLst>
              <a:ext uri="{FF2B5EF4-FFF2-40B4-BE49-F238E27FC236}">
                <a16:creationId xmlns:a16="http://schemas.microsoft.com/office/drawing/2014/main" id="{76571F9E-C3E3-4100-ABEF-BE392E1FDAC6}"/>
              </a:ext>
            </a:extLst>
          </p:cNvPr>
          <p:cNvPicPr>
            <a:picLocks noChangeAspect="1"/>
          </p:cNvPicPr>
          <p:nvPr/>
        </p:nvPicPr>
        <p:blipFill>
          <a:blip r:embed="rId23">
            <a:duotone>
              <a:schemeClr val="accent3">
                <a:shade val="45000"/>
                <a:satMod val="135000"/>
              </a:schemeClr>
              <a:prstClr val="white"/>
            </a:duotone>
          </a:blip>
          <a:stretch>
            <a:fillRect/>
          </a:stretch>
        </p:blipFill>
        <p:spPr>
          <a:xfrm>
            <a:off x="6400554" y="4073771"/>
            <a:ext cx="406034" cy="406034"/>
          </a:xfrm>
          <a:prstGeom prst="rect">
            <a:avLst/>
          </a:prstGeom>
        </p:spPr>
      </p:pic>
      <p:sp>
        <p:nvSpPr>
          <p:cNvPr id="88" name="TextBox 55">
            <a:extLst>
              <a:ext uri="{FF2B5EF4-FFF2-40B4-BE49-F238E27FC236}">
                <a16:creationId xmlns:a16="http://schemas.microsoft.com/office/drawing/2014/main" id="{149B8BFD-9E35-4B4F-91F5-00EB7758A26C}"/>
              </a:ext>
            </a:extLst>
          </p:cNvPr>
          <p:cNvSpPr txBox="1"/>
          <p:nvPr/>
        </p:nvSpPr>
        <p:spPr>
          <a:xfrm>
            <a:off x="6092020" y="4573584"/>
            <a:ext cx="10231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On-Premises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Data Gateway</a:t>
            </a:r>
            <a:r>
              <a:rPr kumimoji="0" lang="en-US" sz="1200" b="0" i="0" u="none" strike="noStrike" kern="1200" cap="none" spc="0" normalizeH="0" baseline="30000" noProof="0">
                <a:ln>
                  <a:noFill/>
                </a:ln>
                <a:solidFill>
                  <a:srgbClr val="191919"/>
                </a:solidFill>
                <a:effectLst/>
                <a:uLnTx/>
                <a:uFillTx/>
                <a:ea typeface="+mn-ea"/>
                <a:cs typeface="+mn-cs"/>
              </a:rPr>
              <a:t> 1</a:t>
            </a:r>
          </a:p>
        </p:txBody>
      </p:sp>
      <p:pic>
        <p:nvPicPr>
          <p:cNvPr id="89" name="Graphic 104" descr="Logo of Microsoft Dataflex&#10;">
            <a:extLst>
              <a:ext uri="{FF2B5EF4-FFF2-40B4-BE49-F238E27FC236}">
                <a16:creationId xmlns:a16="http://schemas.microsoft.com/office/drawing/2014/main" id="{24CC8D2E-2071-48E1-B24B-CA6D0258AEB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81531" y="4123956"/>
            <a:ext cx="327665" cy="327665"/>
          </a:xfrm>
          <a:prstGeom prst="rect">
            <a:avLst/>
          </a:prstGeom>
        </p:spPr>
      </p:pic>
      <p:sp>
        <p:nvSpPr>
          <p:cNvPr id="90" name="TextBox 49">
            <a:extLst>
              <a:ext uri="{FF2B5EF4-FFF2-40B4-BE49-F238E27FC236}">
                <a16:creationId xmlns:a16="http://schemas.microsoft.com/office/drawing/2014/main" id="{A147A248-7FDC-4010-AB8F-56FDDF067BE1}"/>
              </a:ext>
            </a:extLst>
          </p:cNvPr>
          <p:cNvSpPr txBox="1"/>
          <p:nvPr/>
        </p:nvSpPr>
        <p:spPr>
          <a:xfrm>
            <a:off x="7211054" y="4573584"/>
            <a:ext cx="1132949"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91919"/>
                </a:solidFill>
                <a:effectLst/>
                <a:uLnTx/>
                <a:uFillTx/>
                <a:ea typeface="+mn-ea"/>
                <a:cs typeface="+mn-cs"/>
              </a:rPr>
              <a:t>Microsoft</a:t>
            </a:r>
          </a:p>
          <a:p>
            <a:pPr algn="ctr" defTabSz="914400">
              <a:defRPr/>
            </a:pPr>
            <a:r>
              <a:rPr lang="en-US" sz="1200" dirty="0" err="1">
                <a:solidFill>
                  <a:srgbClr val="191919"/>
                </a:solidFill>
                <a:cs typeface="Segoe UI"/>
              </a:rPr>
              <a:t>Dataverse</a:t>
            </a:r>
            <a:endParaRPr lang="en-US" sz="1200" dirty="0">
              <a:solidFill>
                <a:srgbClr val="191919"/>
              </a:solidFill>
              <a:cs typeface="Segoe UI"/>
            </a:endParaRPr>
          </a:p>
        </p:txBody>
      </p:sp>
      <p:pic>
        <p:nvPicPr>
          <p:cNvPr id="91" name="Picture 20" descr="Icon of Connectors">
            <a:extLst>
              <a:ext uri="{FF2B5EF4-FFF2-40B4-BE49-F238E27FC236}">
                <a16:creationId xmlns:a16="http://schemas.microsoft.com/office/drawing/2014/main" id="{02061E46-0036-4AFF-9735-482A76F119F6}"/>
              </a:ext>
            </a:extLst>
          </p:cNvPr>
          <p:cNvPicPr>
            <a:picLocks noChangeAspect="1"/>
          </p:cNvPicPr>
          <p:nvPr/>
        </p:nvPicPr>
        <p:blipFill>
          <a:blip r:embed="rId26"/>
          <a:stretch>
            <a:fillRect/>
          </a:stretch>
        </p:blipFill>
        <p:spPr>
          <a:xfrm>
            <a:off x="8606890" y="4030710"/>
            <a:ext cx="376428" cy="425196"/>
          </a:xfrm>
          <a:prstGeom prst="rect">
            <a:avLst/>
          </a:prstGeom>
        </p:spPr>
      </p:pic>
      <p:sp>
        <p:nvSpPr>
          <p:cNvPr id="92" name="TextBox 43">
            <a:extLst>
              <a:ext uri="{FF2B5EF4-FFF2-40B4-BE49-F238E27FC236}">
                <a16:creationId xmlns:a16="http://schemas.microsoft.com/office/drawing/2014/main" id="{792A39FA-AF65-413D-9162-9A3DB22E09F6}"/>
              </a:ext>
            </a:extLst>
          </p:cNvPr>
          <p:cNvSpPr txBox="1"/>
          <p:nvPr/>
        </p:nvSpPr>
        <p:spPr>
          <a:xfrm>
            <a:off x="8449652" y="4573584"/>
            <a:ext cx="76925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350+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91919"/>
                </a:solidFill>
                <a:effectLst/>
                <a:uLnTx/>
                <a:uFillTx/>
                <a:ea typeface="+mn-ea"/>
                <a:cs typeface="+mn-cs"/>
              </a:rPr>
              <a:t>Connectors</a:t>
            </a:r>
          </a:p>
        </p:txBody>
      </p:sp>
      <p:cxnSp>
        <p:nvCxnSpPr>
          <p:cNvPr id="93" name="Straight Connector 32">
            <a:extLst>
              <a:ext uri="{FF2B5EF4-FFF2-40B4-BE49-F238E27FC236}">
                <a16:creationId xmlns:a16="http://schemas.microsoft.com/office/drawing/2014/main" id="{8B194C1E-1BD4-4523-A85A-9C256B2B2796}"/>
              </a:ext>
              <a:ext uri="{C183D7F6-B498-43B3-948B-1728B52AA6E4}">
                <adec:decorative xmlns:adec="http://schemas.microsoft.com/office/drawing/2017/decorative" val="1"/>
              </a:ext>
            </a:extLst>
          </p:cNvPr>
          <p:cNvCxnSpPr>
            <a:cxnSpLocks/>
          </p:cNvCxnSpPr>
          <p:nvPr/>
        </p:nvCxnSpPr>
        <p:spPr>
          <a:xfrm flipH="1">
            <a:off x="9246026" y="4246802"/>
            <a:ext cx="475154" cy="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94" name="Oval 19">
            <a:extLst>
              <a:ext uri="{FF2B5EF4-FFF2-40B4-BE49-F238E27FC236}">
                <a16:creationId xmlns:a16="http://schemas.microsoft.com/office/drawing/2014/main" id="{FE01D7D6-7CE3-4AE3-B572-9E728EF927FE}"/>
              </a:ext>
              <a:ext uri="{C183D7F6-B498-43B3-948B-1728B52AA6E4}">
                <adec:decorative xmlns:adec="http://schemas.microsoft.com/office/drawing/2017/decorative" val="1"/>
              </a:ext>
            </a:extLst>
          </p:cNvPr>
          <p:cNvSpPr/>
          <p:nvPr/>
        </p:nvSpPr>
        <p:spPr>
          <a:xfrm>
            <a:off x="9721180" y="3796836"/>
            <a:ext cx="990248" cy="990245"/>
          </a:xfrm>
          <a:prstGeom prst="ellipse">
            <a:avLst/>
          </a:prstGeom>
          <a:solidFill>
            <a:schemeClr val="bg1">
              <a:lumMod val="95000"/>
            </a:schemeClr>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ea typeface="+mn-ea"/>
              <a:cs typeface="+mn-cs"/>
            </a:endParaRPr>
          </a:p>
        </p:txBody>
      </p:sp>
      <p:pic>
        <p:nvPicPr>
          <p:cNvPr id="95" name="Picture 2" descr="Logo of Zendesk ">
            <a:extLst>
              <a:ext uri="{FF2B5EF4-FFF2-40B4-BE49-F238E27FC236}">
                <a16:creationId xmlns:a16="http://schemas.microsoft.com/office/drawing/2014/main" id="{69DCF9AD-D435-499C-8615-47DDAEC9960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898972" y="3945067"/>
            <a:ext cx="271769" cy="1938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Logo of SAP">
            <a:extLst>
              <a:ext uri="{FF2B5EF4-FFF2-40B4-BE49-F238E27FC236}">
                <a16:creationId xmlns:a16="http://schemas.microsoft.com/office/drawing/2014/main" id="{1B5E889F-67B3-4C66-AC4C-F1D587C0738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254284" y="3966725"/>
            <a:ext cx="327063" cy="16680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Logo of Marketo">
            <a:extLst>
              <a:ext uri="{FF2B5EF4-FFF2-40B4-BE49-F238E27FC236}">
                <a16:creationId xmlns:a16="http://schemas.microsoft.com/office/drawing/2014/main" id="{D2B62043-4267-4317-A6D5-767199D91406}"/>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999125" y="4168949"/>
            <a:ext cx="425614" cy="18868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Logo of Salesforce ">
            <a:extLst>
              <a:ext uri="{FF2B5EF4-FFF2-40B4-BE49-F238E27FC236}">
                <a16:creationId xmlns:a16="http://schemas.microsoft.com/office/drawing/2014/main" id="{1B8AF5F4-0F3C-4CD7-9D41-BE9EBDE7BFD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912362" y="4384933"/>
            <a:ext cx="324376" cy="22706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Logo of BOX">
            <a:extLst>
              <a:ext uri="{FF2B5EF4-FFF2-40B4-BE49-F238E27FC236}">
                <a16:creationId xmlns:a16="http://schemas.microsoft.com/office/drawing/2014/main" id="{CB5A2F2B-C8D6-4058-8C39-876DB44DA29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0303884" y="4404349"/>
            <a:ext cx="281173" cy="150911"/>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7">
            <a:extLst>
              <a:ext uri="{FF2B5EF4-FFF2-40B4-BE49-F238E27FC236}">
                <a16:creationId xmlns:a16="http://schemas.microsoft.com/office/drawing/2014/main" id="{B4F202F4-2AF8-4C50-B59F-172AC00158B5}"/>
              </a:ext>
            </a:extLst>
          </p:cNvPr>
          <p:cNvSpPr txBox="1"/>
          <p:nvPr/>
        </p:nvSpPr>
        <p:spPr>
          <a:xfrm>
            <a:off x="9664646" y="4813676"/>
            <a:ext cx="10628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91919"/>
                </a:solidFill>
                <a:effectLst/>
                <a:uLnTx/>
                <a:uFillTx/>
                <a:ea typeface="+mn-ea"/>
                <a:cs typeface="+mn-cs"/>
              </a:rPr>
              <a:t> Including</a:t>
            </a:r>
            <a:r>
              <a:rPr kumimoji="0" lang="en-US" sz="1000" b="0" i="0" u="none" strike="noStrike" kern="1200" cap="none" spc="0" normalizeH="0" baseline="30000" noProof="0">
                <a:ln>
                  <a:noFill/>
                </a:ln>
                <a:solidFill>
                  <a:srgbClr val="191919"/>
                </a:solidFill>
                <a:effectLst/>
                <a:uLnTx/>
                <a:uFillTx/>
                <a:ea typeface="+mn-ea"/>
                <a:cs typeface="+mn-cs"/>
              </a:rPr>
              <a:t>2</a:t>
            </a:r>
          </a:p>
        </p:txBody>
      </p:sp>
      <p:sp>
        <p:nvSpPr>
          <p:cNvPr id="101" name="TextBox 99">
            <a:extLst>
              <a:ext uri="{FF2B5EF4-FFF2-40B4-BE49-F238E27FC236}">
                <a16:creationId xmlns:a16="http://schemas.microsoft.com/office/drawing/2014/main" id="{8AD3549E-18FD-4C1E-B646-1D954B59A5D4}"/>
              </a:ext>
            </a:extLst>
          </p:cNvPr>
          <p:cNvSpPr txBox="1"/>
          <p:nvPr/>
        </p:nvSpPr>
        <p:spPr>
          <a:xfrm>
            <a:off x="4104750" y="5178253"/>
            <a:ext cx="3982500" cy="207942"/>
          </a:xfrm>
          <a:prstGeom prst="rect">
            <a:avLst/>
          </a:prstGeom>
          <a:noFill/>
        </p:spPr>
        <p:txBody>
          <a:bodyPr wrap="square" lIns="0" tIns="0" rIns="0" bIns="0" rtlCol="0">
            <a:spAutoFit/>
          </a:bodyPr>
          <a:lstStyle/>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1 </a:t>
            </a:r>
            <a:r>
              <a:rPr kumimoji="0" lang="en-US" sz="800" b="0" i="0" u="none" strike="noStrike" kern="1200" cap="none" spc="0" normalizeH="0" baseline="0" noProof="0" dirty="0">
                <a:ln>
                  <a:noFill/>
                </a:ln>
                <a:solidFill>
                  <a:srgbClr val="191919"/>
                </a:solidFill>
                <a:effectLst/>
                <a:uLnTx/>
                <a:uFillTx/>
                <a:ea typeface="+mn-ea"/>
                <a:cs typeface="+mn-cs"/>
              </a:rPr>
              <a:t>Feature requiring premium Power Platform license or add-on capacity purchase</a:t>
            </a:r>
          </a:p>
          <a:p>
            <a:pPr marL="0" marR="0" lvl="0" indent="0" algn="ctr" defTabSz="914400" rtl="0" eaLnBrk="1" fontAlgn="auto" latinLnBrk="0" hangingPunct="1">
              <a:lnSpc>
                <a:spcPct val="5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191919"/>
                </a:solidFill>
                <a:effectLst/>
                <a:uLnTx/>
                <a:uFillTx/>
                <a:ea typeface="+mn-ea"/>
                <a:cs typeface="+mn-cs"/>
              </a:rPr>
              <a:t>2 </a:t>
            </a:r>
            <a:r>
              <a:rPr kumimoji="0" lang="en-US" sz="800" b="0" i="0" u="none" strike="noStrike" kern="1200" cap="none" spc="0" normalizeH="0" baseline="0" noProof="0" dirty="0">
                <a:ln>
                  <a:noFill/>
                </a:ln>
                <a:solidFill>
                  <a:srgbClr val="191919"/>
                </a:solidFill>
                <a:effectLst/>
                <a:uLnTx/>
                <a:uFillTx/>
                <a:ea typeface="+mn-ea"/>
                <a:cs typeface="+mn-cs"/>
              </a:rPr>
              <a:t>Feature might require additional product license</a:t>
            </a:r>
          </a:p>
        </p:txBody>
      </p:sp>
    </p:spTree>
    <p:extLst>
      <p:ext uri="{BB962C8B-B14F-4D97-AF65-F5344CB8AC3E}">
        <p14:creationId xmlns:p14="http://schemas.microsoft.com/office/powerpoint/2010/main" val="319666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anim calcmode="lin" valueType="num">
                                      <p:cBhvr>
                                        <p:cTn id="13" dur="500" fill="hold"/>
                                        <p:tgtEl>
                                          <p:spTgt spid="80"/>
                                        </p:tgtEl>
                                        <p:attrNameLst>
                                          <p:attrName>ppt_x</p:attrName>
                                        </p:attrNameLst>
                                      </p:cBhvr>
                                      <p:tavLst>
                                        <p:tav tm="0">
                                          <p:val>
                                            <p:strVal val="#ppt_x"/>
                                          </p:val>
                                        </p:tav>
                                        <p:tav tm="100000">
                                          <p:val>
                                            <p:strVal val="#ppt_x"/>
                                          </p:val>
                                        </p:tav>
                                      </p:tavLst>
                                    </p:anim>
                                    <p:anim calcmode="lin" valueType="num">
                                      <p:cBhvr>
                                        <p:cTn id="14" dur="500" fill="hold"/>
                                        <p:tgtEl>
                                          <p:spTgt spid="8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anim calcmode="lin" valueType="num">
                                      <p:cBhvr>
                                        <p:cTn id="18" dur="500" fill="hold"/>
                                        <p:tgtEl>
                                          <p:spTgt spid="81"/>
                                        </p:tgtEl>
                                        <p:attrNameLst>
                                          <p:attrName>ppt_x</p:attrName>
                                        </p:attrNameLst>
                                      </p:cBhvr>
                                      <p:tavLst>
                                        <p:tav tm="0">
                                          <p:val>
                                            <p:strVal val="#ppt_x"/>
                                          </p:val>
                                        </p:tav>
                                        <p:tav tm="100000">
                                          <p:val>
                                            <p:strVal val="#ppt_x"/>
                                          </p:val>
                                        </p:tav>
                                      </p:tavLst>
                                    </p:anim>
                                    <p:anim calcmode="lin" valueType="num">
                                      <p:cBhvr>
                                        <p:cTn id="19" dur="5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anim calcmode="lin" valueType="num">
                                      <p:cBhvr>
                                        <p:cTn id="23" dur="500" fill="hold"/>
                                        <p:tgtEl>
                                          <p:spTgt spid="82"/>
                                        </p:tgtEl>
                                        <p:attrNameLst>
                                          <p:attrName>ppt_x</p:attrName>
                                        </p:attrNameLst>
                                      </p:cBhvr>
                                      <p:tavLst>
                                        <p:tav tm="0">
                                          <p:val>
                                            <p:strVal val="#ppt_x"/>
                                          </p:val>
                                        </p:tav>
                                        <p:tav tm="100000">
                                          <p:val>
                                            <p:strVal val="#ppt_x"/>
                                          </p:val>
                                        </p:tav>
                                      </p:tavLst>
                                    </p:anim>
                                    <p:anim calcmode="lin" valueType="num">
                                      <p:cBhvr>
                                        <p:cTn id="24" dur="500" fill="hold"/>
                                        <p:tgtEl>
                                          <p:spTgt spid="8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anim calcmode="lin" valueType="num">
                                      <p:cBhvr>
                                        <p:cTn id="28" dur="500" fill="hold"/>
                                        <p:tgtEl>
                                          <p:spTgt spid="83"/>
                                        </p:tgtEl>
                                        <p:attrNameLst>
                                          <p:attrName>ppt_x</p:attrName>
                                        </p:attrNameLst>
                                      </p:cBhvr>
                                      <p:tavLst>
                                        <p:tav tm="0">
                                          <p:val>
                                            <p:strVal val="#ppt_x"/>
                                          </p:val>
                                        </p:tav>
                                        <p:tav tm="100000">
                                          <p:val>
                                            <p:strVal val="#ppt_x"/>
                                          </p:val>
                                        </p:tav>
                                      </p:tavLst>
                                    </p:anim>
                                    <p:anim calcmode="lin" valueType="num">
                                      <p:cBhvr>
                                        <p:cTn id="29" dur="500" fill="hold"/>
                                        <p:tgtEl>
                                          <p:spTgt spid="8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anim calcmode="lin" valueType="num">
                                      <p:cBhvr>
                                        <p:cTn id="33" dur="500" fill="hold"/>
                                        <p:tgtEl>
                                          <p:spTgt spid="84"/>
                                        </p:tgtEl>
                                        <p:attrNameLst>
                                          <p:attrName>ppt_x</p:attrName>
                                        </p:attrNameLst>
                                      </p:cBhvr>
                                      <p:tavLst>
                                        <p:tav tm="0">
                                          <p:val>
                                            <p:strVal val="#ppt_x"/>
                                          </p:val>
                                        </p:tav>
                                        <p:tav tm="100000">
                                          <p:val>
                                            <p:strVal val="#ppt_x"/>
                                          </p:val>
                                        </p:tav>
                                      </p:tavLst>
                                    </p:anim>
                                    <p:anim calcmode="lin" valueType="num">
                                      <p:cBhvr>
                                        <p:cTn id="34" dur="500" fill="hold"/>
                                        <p:tgtEl>
                                          <p:spTgt spid="8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500"/>
                                        <p:tgtEl>
                                          <p:spTgt spid="86"/>
                                        </p:tgtEl>
                                      </p:cBhvr>
                                    </p:animEffect>
                                    <p:anim calcmode="lin" valueType="num">
                                      <p:cBhvr>
                                        <p:cTn id="43" dur="500" fill="hold"/>
                                        <p:tgtEl>
                                          <p:spTgt spid="86"/>
                                        </p:tgtEl>
                                        <p:attrNameLst>
                                          <p:attrName>ppt_x</p:attrName>
                                        </p:attrNameLst>
                                      </p:cBhvr>
                                      <p:tavLst>
                                        <p:tav tm="0">
                                          <p:val>
                                            <p:strVal val="#ppt_x"/>
                                          </p:val>
                                        </p:tav>
                                        <p:tav tm="100000">
                                          <p:val>
                                            <p:strVal val="#ppt_x"/>
                                          </p:val>
                                        </p:tav>
                                      </p:tavLst>
                                    </p:anim>
                                    <p:anim calcmode="lin" valueType="num">
                                      <p:cBhvr>
                                        <p:cTn id="44" dur="500" fill="hold"/>
                                        <p:tgtEl>
                                          <p:spTgt spid="8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anim calcmode="lin" valueType="num">
                                      <p:cBhvr>
                                        <p:cTn id="48" dur="500" fill="hold"/>
                                        <p:tgtEl>
                                          <p:spTgt spid="87"/>
                                        </p:tgtEl>
                                        <p:attrNameLst>
                                          <p:attrName>ppt_x</p:attrName>
                                        </p:attrNameLst>
                                      </p:cBhvr>
                                      <p:tavLst>
                                        <p:tav tm="0">
                                          <p:val>
                                            <p:strVal val="#ppt_x"/>
                                          </p:val>
                                        </p:tav>
                                        <p:tav tm="100000">
                                          <p:val>
                                            <p:strVal val="#ppt_x"/>
                                          </p:val>
                                        </p:tav>
                                      </p:tavLst>
                                    </p:anim>
                                    <p:anim calcmode="lin" valueType="num">
                                      <p:cBhvr>
                                        <p:cTn id="49" dur="500" fill="hold"/>
                                        <p:tgtEl>
                                          <p:spTgt spid="8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500"/>
                                        <p:tgtEl>
                                          <p:spTgt spid="88"/>
                                        </p:tgtEl>
                                      </p:cBhvr>
                                    </p:animEffect>
                                    <p:anim calcmode="lin" valueType="num">
                                      <p:cBhvr>
                                        <p:cTn id="53" dur="500" fill="hold"/>
                                        <p:tgtEl>
                                          <p:spTgt spid="88"/>
                                        </p:tgtEl>
                                        <p:attrNameLst>
                                          <p:attrName>ppt_x</p:attrName>
                                        </p:attrNameLst>
                                      </p:cBhvr>
                                      <p:tavLst>
                                        <p:tav tm="0">
                                          <p:val>
                                            <p:strVal val="#ppt_x"/>
                                          </p:val>
                                        </p:tav>
                                        <p:tav tm="100000">
                                          <p:val>
                                            <p:strVal val="#ppt_x"/>
                                          </p:val>
                                        </p:tav>
                                      </p:tavLst>
                                    </p:anim>
                                    <p:anim calcmode="lin" valueType="num">
                                      <p:cBhvr>
                                        <p:cTn id="54" dur="5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anim calcmode="lin" valueType="num">
                                      <p:cBhvr>
                                        <p:cTn id="58" dur="500" fill="hold"/>
                                        <p:tgtEl>
                                          <p:spTgt spid="89"/>
                                        </p:tgtEl>
                                        <p:attrNameLst>
                                          <p:attrName>ppt_x</p:attrName>
                                        </p:attrNameLst>
                                      </p:cBhvr>
                                      <p:tavLst>
                                        <p:tav tm="0">
                                          <p:val>
                                            <p:strVal val="#ppt_x"/>
                                          </p:val>
                                        </p:tav>
                                        <p:tav tm="100000">
                                          <p:val>
                                            <p:strVal val="#ppt_x"/>
                                          </p:val>
                                        </p:tav>
                                      </p:tavLst>
                                    </p:anim>
                                    <p:anim calcmode="lin" valueType="num">
                                      <p:cBhvr>
                                        <p:cTn id="59" dur="500" fill="hold"/>
                                        <p:tgtEl>
                                          <p:spTgt spid="8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fade">
                                      <p:cBhvr>
                                        <p:cTn id="62" dur="500"/>
                                        <p:tgtEl>
                                          <p:spTgt spid="90"/>
                                        </p:tgtEl>
                                      </p:cBhvr>
                                    </p:animEffect>
                                    <p:anim calcmode="lin" valueType="num">
                                      <p:cBhvr>
                                        <p:cTn id="63" dur="500" fill="hold"/>
                                        <p:tgtEl>
                                          <p:spTgt spid="90"/>
                                        </p:tgtEl>
                                        <p:attrNameLst>
                                          <p:attrName>ppt_x</p:attrName>
                                        </p:attrNameLst>
                                      </p:cBhvr>
                                      <p:tavLst>
                                        <p:tav tm="0">
                                          <p:val>
                                            <p:strVal val="#ppt_x"/>
                                          </p:val>
                                        </p:tav>
                                        <p:tav tm="100000">
                                          <p:val>
                                            <p:strVal val="#ppt_x"/>
                                          </p:val>
                                        </p:tav>
                                      </p:tavLst>
                                    </p:anim>
                                    <p:anim calcmode="lin" valueType="num">
                                      <p:cBhvr>
                                        <p:cTn id="64" dur="500" fill="hold"/>
                                        <p:tgtEl>
                                          <p:spTgt spid="9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anim calcmode="lin" valueType="num">
                                      <p:cBhvr>
                                        <p:cTn id="68" dur="500" fill="hold"/>
                                        <p:tgtEl>
                                          <p:spTgt spid="91"/>
                                        </p:tgtEl>
                                        <p:attrNameLst>
                                          <p:attrName>ppt_x</p:attrName>
                                        </p:attrNameLst>
                                      </p:cBhvr>
                                      <p:tavLst>
                                        <p:tav tm="0">
                                          <p:val>
                                            <p:strVal val="#ppt_x"/>
                                          </p:val>
                                        </p:tav>
                                        <p:tav tm="100000">
                                          <p:val>
                                            <p:strVal val="#ppt_x"/>
                                          </p:val>
                                        </p:tav>
                                      </p:tavLst>
                                    </p:anim>
                                    <p:anim calcmode="lin" valueType="num">
                                      <p:cBhvr>
                                        <p:cTn id="69" dur="500" fill="hold"/>
                                        <p:tgtEl>
                                          <p:spTgt spid="9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anim calcmode="lin" valueType="num">
                                      <p:cBhvr>
                                        <p:cTn id="73" dur="500" fill="hold"/>
                                        <p:tgtEl>
                                          <p:spTgt spid="92"/>
                                        </p:tgtEl>
                                        <p:attrNameLst>
                                          <p:attrName>ppt_x</p:attrName>
                                        </p:attrNameLst>
                                      </p:cBhvr>
                                      <p:tavLst>
                                        <p:tav tm="0">
                                          <p:val>
                                            <p:strVal val="#ppt_x"/>
                                          </p:val>
                                        </p:tav>
                                        <p:tav tm="100000">
                                          <p:val>
                                            <p:strVal val="#ppt_x"/>
                                          </p:val>
                                        </p:tav>
                                      </p:tavLst>
                                    </p:anim>
                                    <p:anim calcmode="lin" valueType="num">
                                      <p:cBhvr>
                                        <p:cTn id="74" dur="5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anim calcmode="lin" valueType="num">
                                      <p:cBhvr additive="base">
                                        <p:cTn id="79" dur="500" fill="hold"/>
                                        <p:tgtEl>
                                          <p:spTgt spid="93"/>
                                        </p:tgtEl>
                                        <p:attrNameLst>
                                          <p:attrName>ppt_x</p:attrName>
                                        </p:attrNameLst>
                                      </p:cBhvr>
                                      <p:tavLst>
                                        <p:tav tm="0">
                                          <p:val>
                                            <p:strVal val="1+#ppt_w/2"/>
                                          </p:val>
                                        </p:tav>
                                        <p:tav tm="100000">
                                          <p:val>
                                            <p:strVal val="#ppt_x"/>
                                          </p:val>
                                        </p:tav>
                                      </p:tavLst>
                                    </p:anim>
                                    <p:anim calcmode="lin" valueType="num">
                                      <p:cBhvr additive="base">
                                        <p:cTn id="80" dur="500" fill="hold"/>
                                        <p:tgtEl>
                                          <p:spTgt spid="93"/>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94"/>
                                        </p:tgtEl>
                                        <p:attrNameLst>
                                          <p:attrName>style.visibility</p:attrName>
                                        </p:attrNameLst>
                                      </p:cBhvr>
                                      <p:to>
                                        <p:strVal val="visible"/>
                                      </p:to>
                                    </p:set>
                                    <p:anim calcmode="lin" valueType="num">
                                      <p:cBhvr additive="base">
                                        <p:cTn id="83" dur="500" fill="hold"/>
                                        <p:tgtEl>
                                          <p:spTgt spid="94"/>
                                        </p:tgtEl>
                                        <p:attrNameLst>
                                          <p:attrName>ppt_x</p:attrName>
                                        </p:attrNameLst>
                                      </p:cBhvr>
                                      <p:tavLst>
                                        <p:tav tm="0">
                                          <p:val>
                                            <p:strVal val="1+#ppt_w/2"/>
                                          </p:val>
                                        </p:tav>
                                        <p:tav tm="100000">
                                          <p:val>
                                            <p:strVal val="#ppt_x"/>
                                          </p:val>
                                        </p:tav>
                                      </p:tavLst>
                                    </p:anim>
                                    <p:anim calcmode="lin" valueType="num">
                                      <p:cBhvr additive="base">
                                        <p:cTn id="84" dur="500" fill="hold"/>
                                        <p:tgtEl>
                                          <p:spTgt spid="94"/>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97"/>
                                        </p:tgtEl>
                                        <p:attrNameLst>
                                          <p:attrName>style.visibility</p:attrName>
                                        </p:attrNameLst>
                                      </p:cBhvr>
                                      <p:to>
                                        <p:strVal val="visible"/>
                                      </p:to>
                                    </p:set>
                                    <p:anim calcmode="lin" valueType="num">
                                      <p:cBhvr additive="base">
                                        <p:cTn id="87" dur="500" fill="hold"/>
                                        <p:tgtEl>
                                          <p:spTgt spid="97"/>
                                        </p:tgtEl>
                                        <p:attrNameLst>
                                          <p:attrName>ppt_x</p:attrName>
                                        </p:attrNameLst>
                                      </p:cBhvr>
                                      <p:tavLst>
                                        <p:tav tm="0">
                                          <p:val>
                                            <p:strVal val="1+#ppt_w/2"/>
                                          </p:val>
                                        </p:tav>
                                        <p:tav tm="100000">
                                          <p:val>
                                            <p:strVal val="#ppt_x"/>
                                          </p:val>
                                        </p:tav>
                                      </p:tavLst>
                                    </p:anim>
                                    <p:anim calcmode="lin" valueType="num">
                                      <p:cBhvr additive="base">
                                        <p:cTn id="88" dur="500" fill="hold"/>
                                        <p:tgtEl>
                                          <p:spTgt spid="9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anim calcmode="lin" valueType="num">
                                      <p:cBhvr additive="base">
                                        <p:cTn id="91" dur="500" fill="hold"/>
                                        <p:tgtEl>
                                          <p:spTgt spid="95"/>
                                        </p:tgtEl>
                                        <p:attrNameLst>
                                          <p:attrName>ppt_x</p:attrName>
                                        </p:attrNameLst>
                                      </p:cBhvr>
                                      <p:tavLst>
                                        <p:tav tm="0">
                                          <p:val>
                                            <p:strVal val="1+#ppt_w/2"/>
                                          </p:val>
                                        </p:tav>
                                        <p:tav tm="100000">
                                          <p:val>
                                            <p:strVal val="#ppt_x"/>
                                          </p:val>
                                        </p:tav>
                                      </p:tavLst>
                                    </p:anim>
                                    <p:anim calcmode="lin" valueType="num">
                                      <p:cBhvr additive="base">
                                        <p:cTn id="92" dur="500" fill="hold"/>
                                        <p:tgtEl>
                                          <p:spTgt spid="95"/>
                                        </p:tgtEl>
                                        <p:attrNameLst>
                                          <p:attrName>ppt_y</p:attrName>
                                        </p:attrNameLst>
                                      </p:cBhvr>
                                      <p:tavLst>
                                        <p:tav tm="0">
                                          <p:val>
                                            <p:strVal val="#ppt_y"/>
                                          </p:val>
                                        </p:tav>
                                        <p:tav tm="100000">
                                          <p:val>
                                            <p:strVal val="#ppt_y"/>
                                          </p:val>
                                        </p:tav>
                                      </p:tavLst>
                                    </p:anim>
                                  </p:childTnLst>
                                </p:cTn>
                              </p:par>
                              <p:par>
                                <p:cTn id="93" presetID="2" presetClass="entr" presetSubtype="2" fill="hold" nodeType="withEffect">
                                  <p:stCondLst>
                                    <p:cond delay="0"/>
                                  </p:stCondLst>
                                  <p:childTnLst>
                                    <p:set>
                                      <p:cBhvr>
                                        <p:cTn id="94" dur="1" fill="hold">
                                          <p:stCondLst>
                                            <p:cond delay="0"/>
                                          </p:stCondLst>
                                        </p:cTn>
                                        <p:tgtEl>
                                          <p:spTgt spid="96"/>
                                        </p:tgtEl>
                                        <p:attrNameLst>
                                          <p:attrName>style.visibility</p:attrName>
                                        </p:attrNameLst>
                                      </p:cBhvr>
                                      <p:to>
                                        <p:strVal val="visible"/>
                                      </p:to>
                                    </p:set>
                                    <p:anim calcmode="lin" valueType="num">
                                      <p:cBhvr additive="base">
                                        <p:cTn id="95" dur="500" fill="hold"/>
                                        <p:tgtEl>
                                          <p:spTgt spid="96"/>
                                        </p:tgtEl>
                                        <p:attrNameLst>
                                          <p:attrName>ppt_x</p:attrName>
                                        </p:attrNameLst>
                                      </p:cBhvr>
                                      <p:tavLst>
                                        <p:tav tm="0">
                                          <p:val>
                                            <p:strVal val="1+#ppt_w/2"/>
                                          </p:val>
                                        </p:tav>
                                        <p:tav tm="100000">
                                          <p:val>
                                            <p:strVal val="#ppt_x"/>
                                          </p:val>
                                        </p:tav>
                                      </p:tavLst>
                                    </p:anim>
                                    <p:anim calcmode="lin" valueType="num">
                                      <p:cBhvr additive="base">
                                        <p:cTn id="96" dur="500" fill="hold"/>
                                        <p:tgtEl>
                                          <p:spTgt spid="96"/>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99"/>
                                        </p:tgtEl>
                                        <p:attrNameLst>
                                          <p:attrName>style.visibility</p:attrName>
                                        </p:attrNameLst>
                                      </p:cBhvr>
                                      <p:to>
                                        <p:strVal val="visible"/>
                                      </p:to>
                                    </p:set>
                                    <p:anim calcmode="lin" valueType="num">
                                      <p:cBhvr additive="base">
                                        <p:cTn id="99" dur="500" fill="hold"/>
                                        <p:tgtEl>
                                          <p:spTgt spid="99"/>
                                        </p:tgtEl>
                                        <p:attrNameLst>
                                          <p:attrName>ppt_x</p:attrName>
                                        </p:attrNameLst>
                                      </p:cBhvr>
                                      <p:tavLst>
                                        <p:tav tm="0">
                                          <p:val>
                                            <p:strVal val="1+#ppt_w/2"/>
                                          </p:val>
                                        </p:tav>
                                        <p:tav tm="100000">
                                          <p:val>
                                            <p:strVal val="#ppt_x"/>
                                          </p:val>
                                        </p:tav>
                                      </p:tavLst>
                                    </p:anim>
                                    <p:anim calcmode="lin" valueType="num">
                                      <p:cBhvr additive="base">
                                        <p:cTn id="100" dur="500" fill="hold"/>
                                        <p:tgtEl>
                                          <p:spTgt spid="99"/>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98"/>
                                        </p:tgtEl>
                                        <p:attrNameLst>
                                          <p:attrName>style.visibility</p:attrName>
                                        </p:attrNameLst>
                                      </p:cBhvr>
                                      <p:to>
                                        <p:strVal val="visible"/>
                                      </p:to>
                                    </p:set>
                                    <p:anim calcmode="lin" valueType="num">
                                      <p:cBhvr additive="base">
                                        <p:cTn id="103" dur="500" fill="hold"/>
                                        <p:tgtEl>
                                          <p:spTgt spid="98"/>
                                        </p:tgtEl>
                                        <p:attrNameLst>
                                          <p:attrName>ppt_x</p:attrName>
                                        </p:attrNameLst>
                                      </p:cBhvr>
                                      <p:tavLst>
                                        <p:tav tm="0">
                                          <p:val>
                                            <p:strVal val="1+#ppt_w/2"/>
                                          </p:val>
                                        </p:tav>
                                        <p:tav tm="100000">
                                          <p:val>
                                            <p:strVal val="#ppt_x"/>
                                          </p:val>
                                        </p:tav>
                                      </p:tavLst>
                                    </p:anim>
                                    <p:anim calcmode="lin" valueType="num">
                                      <p:cBhvr additive="base">
                                        <p:cTn id="104" dur="500" fill="hold"/>
                                        <p:tgtEl>
                                          <p:spTgt spid="98"/>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100"/>
                                        </p:tgtEl>
                                        <p:attrNameLst>
                                          <p:attrName>style.visibility</p:attrName>
                                        </p:attrNameLst>
                                      </p:cBhvr>
                                      <p:to>
                                        <p:strVal val="visible"/>
                                      </p:to>
                                    </p:set>
                                    <p:anim calcmode="lin" valueType="num">
                                      <p:cBhvr additive="base">
                                        <p:cTn id="107" dur="500" fill="hold"/>
                                        <p:tgtEl>
                                          <p:spTgt spid="100"/>
                                        </p:tgtEl>
                                        <p:attrNameLst>
                                          <p:attrName>ppt_x</p:attrName>
                                        </p:attrNameLst>
                                      </p:cBhvr>
                                      <p:tavLst>
                                        <p:tav tm="0">
                                          <p:val>
                                            <p:strVal val="1+#ppt_w/2"/>
                                          </p:val>
                                        </p:tav>
                                        <p:tav tm="100000">
                                          <p:val>
                                            <p:strVal val="#ppt_x"/>
                                          </p:val>
                                        </p:tav>
                                      </p:tavLst>
                                    </p:anim>
                                    <p:anim calcmode="lin" valueType="num">
                                      <p:cBhvr additive="base">
                                        <p:cTn id="10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65"/>
                                        </p:tgtEl>
                                        <p:attrNameLst>
                                          <p:attrName>style.visibility</p:attrName>
                                        </p:attrNameLst>
                                      </p:cBhvr>
                                      <p:to>
                                        <p:strVal val="visible"/>
                                      </p:to>
                                    </p:set>
                                    <p:animEffect transition="in" filter="fade">
                                      <p:cBhvr>
                                        <p:cTn id="113" dur="500"/>
                                        <p:tgtEl>
                                          <p:spTgt spid="6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par>
                                <p:cTn id="117" presetID="10" presetClass="entr" presetSubtype="0" fill="hold" nodeType="withEffect">
                                  <p:stCondLst>
                                    <p:cond delay="0"/>
                                  </p:stCondLst>
                                  <p:childTnLst>
                                    <p:set>
                                      <p:cBhvr>
                                        <p:cTn id="118" dur="1" fill="hold">
                                          <p:stCondLst>
                                            <p:cond delay="0"/>
                                          </p:stCondLst>
                                        </p:cTn>
                                        <p:tgtEl>
                                          <p:spTgt spid="67"/>
                                        </p:tgtEl>
                                        <p:attrNameLst>
                                          <p:attrName>style.visibility</p:attrName>
                                        </p:attrNameLst>
                                      </p:cBhvr>
                                      <p:to>
                                        <p:strVal val="visible"/>
                                      </p:to>
                                    </p:set>
                                    <p:animEffect transition="in" filter="fade">
                                      <p:cBhvr>
                                        <p:cTn id="119" dur="500"/>
                                        <p:tgtEl>
                                          <p:spTgt spid="6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8"/>
                                        </p:tgtEl>
                                        <p:attrNameLst>
                                          <p:attrName>style.visibility</p:attrName>
                                        </p:attrNameLst>
                                      </p:cBhvr>
                                      <p:to>
                                        <p:strVal val="visible"/>
                                      </p:to>
                                    </p:set>
                                    <p:animEffect transition="in" filter="fade">
                                      <p:cBhvr>
                                        <p:cTn id="122" dur="500"/>
                                        <p:tgtEl>
                                          <p:spTgt spid="6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9"/>
                                        </p:tgtEl>
                                        <p:attrNameLst>
                                          <p:attrName>style.visibility</p:attrName>
                                        </p:attrNameLst>
                                      </p:cBhvr>
                                      <p:to>
                                        <p:strVal val="visible"/>
                                      </p:to>
                                    </p:set>
                                    <p:animEffect transition="in" filter="fade">
                                      <p:cBhvr>
                                        <p:cTn id="125" dur="500"/>
                                        <p:tgtEl>
                                          <p:spTgt spid="6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71"/>
                                        </p:tgtEl>
                                        <p:attrNameLst>
                                          <p:attrName>style.visibility</p:attrName>
                                        </p:attrNameLst>
                                      </p:cBhvr>
                                      <p:to>
                                        <p:strVal val="visible"/>
                                      </p:to>
                                    </p:set>
                                    <p:animEffect transition="in" filter="fade">
                                      <p:cBhvr>
                                        <p:cTn id="128" dur="500"/>
                                        <p:tgtEl>
                                          <p:spTgt spid="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73"/>
                                        </p:tgtEl>
                                        <p:attrNameLst>
                                          <p:attrName>style.visibility</p:attrName>
                                        </p:attrNameLst>
                                      </p:cBhvr>
                                      <p:to>
                                        <p:strVal val="visible"/>
                                      </p:to>
                                    </p:set>
                                    <p:animEffect transition="in" filter="fade">
                                      <p:cBhvr>
                                        <p:cTn id="131" dur="500"/>
                                        <p:tgtEl>
                                          <p:spTgt spid="73"/>
                                        </p:tgtEl>
                                      </p:cBhvr>
                                    </p:animEffect>
                                  </p:childTnLst>
                                </p:cTn>
                              </p:par>
                              <p:par>
                                <p:cTn id="132" presetID="10" presetClass="entr" presetSubtype="0" fill="hold" nodeType="with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500"/>
                                        <p:tgtEl>
                                          <p:spTgt spid="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Effect transition="in" filter="fade">
                                      <p:cBhvr>
                                        <p:cTn id="137" dur="500"/>
                                        <p:tgtEl>
                                          <p:spTgt spid="75"/>
                                        </p:tgtEl>
                                      </p:cBhvr>
                                    </p:animEffect>
                                  </p:childTnLst>
                                </p:cTn>
                              </p:par>
                              <p:par>
                                <p:cTn id="138" presetID="10" presetClass="entr" presetSubtype="0" fill="hold" nodeType="with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500"/>
                                        <p:tgtEl>
                                          <p:spTgt spid="7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7"/>
                                        </p:tgtEl>
                                        <p:attrNameLst>
                                          <p:attrName>style.visibility</p:attrName>
                                        </p:attrNameLst>
                                      </p:cBhvr>
                                      <p:to>
                                        <p:strVal val="visible"/>
                                      </p:to>
                                    </p:set>
                                    <p:animEffect transition="in" filter="fade">
                                      <p:cBhvr>
                                        <p:cTn id="143" dur="500"/>
                                        <p:tgtEl>
                                          <p:spTgt spid="77"/>
                                        </p:tgtEl>
                                      </p:cBhvr>
                                    </p:animEffect>
                                  </p:childTnLst>
                                </p:cTn>
                              </p:par>
                              <p:par>
                                <p:cTn id="144" presetID="10" presetClass="entr" presetSubtype="0" fill="hold" nodeType="withEffect">
                                  <p:stCondLst>
                                    <p:cond delay="0"/>
                                  </p:stCondLst>
                                  <p:childTnLst>
                                    <p:set>
                                      <p:cBhvr>
                                        <p:cTn id="145" dur="1" fill="hold">
                                          <p:stCondLst>
                                            <p:cond delay="0"/>
                                          </p:stCondLst>
                                        </p:cTn>
                                        <p:tgtEl>
                                          <p:spTgt spid="78"/>
                                        </p:tgtEl>
                                        <p:attrNameLst>
                                          <p:attrName>style.visibility</p:attrName>
                                        </p:attrNameLst>
                                      </p:cBhvr>
                                      <p:to>
                                        <p:strVal val="visible"/>
                                      </p:to>
                                    </p:set>
                                    <p:animEffect transition="in" filter="fade">
                                      <p:cBhvr>
                                        <p:cTn id="146" dur="500"/>
                                        <p:tgtEl>
                                          <p:spTgt spid="78"/>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9"/>
                                        </p:tgtEl>
                                        <p:attrNameLst>
                                          <p:attrName>style.visibility</p:attrName>
                                        </p:attrNameLst>
                                      </p:cBhvr>
                                      <p:to>
                                        <p:strVal val="visible"/>
                                      </p:to>
                                    </p:set>
                                    <p:animEffect transition="in" filter="fade">
                                      <p:cBhvr>
                                        <p:cTn id="149" dur="500"/>
                                        <p:tgtEl>
                                          <p:spTgt spid="79"/>
                                        </p:tgtEl>
                                      </p:cBhvr>
                                    </p:animEffect>
                                  </p:childTnLst>
                                </p:cTn>
                              </p:par>
                            </p:childTnLst>
                          </p:cTn>
                        </p:par>
                      </p:childTnLst>
                    </p:cTn>
                  </p:par>
                  <p:par>
                    <p:cTn id="150" fill="hold">
                      <p:stCondLst>
                        <p:cond delay="indefinite"/>
                      </p:stCondLst>
                      <p:childTnLst>
                        <p:par>
                          <p:cTn id="151" fill="hold">
                            <p:stCondLst>
                              <p:cond delay="0"/>
                            </p:stCondLst>
                            <p:childTnLst>
                              <p:par>
                                <p:cTn id="152" presetID="47" presetClass="entr" presetSubtype="0" fill="hold" nodeType="clickEffect">
                                  <p:stCondLst>
                                    <p:cond delay="0"/>
                                  </p:stCondLst>
                                  <p:childTnLst>
                                    <p:set>
                                      <p:cBhvr>
                                        <p:cTn id="153" dur="1" fill="hold">
                                          <p:stCondLst>
                                            <p:cond delay="0"/>
                                          </p:stCondLst>
                                        </p:cTn>
                                        <p:tgtEl>
                                          <p:spTgt spid="23"/>
                                        </p:tgtEl>
                                        <p:attrNameLst>
                                          <p:attrName>style.visibility</p:attrName>
                                        </p:attrNameLst>
                                      </p:cBhvr>
                                      <p:to>
                                        <p:strVal val="visible"/>
                                      </p:to>
                                    </p:set>
                                    <p:animEffect transition="in" filter="fade">
                                      <p:cBhvr>
                                        <p:cTn id="154" dur="500"/>
                                        <p:tgtEl>
                                          <p:spTgt spid="23"/>
                                        </p:tgtEl>
                                      </p:cBhvr>
                                    </p:animEffect>
                                    <p:anim calcmode="lin" valueType="num">
                                      <p:cBhvr>
                                        <p:cTn id="155" dur="500" fill="hold"/>
                                        <p:tgtEl>
                                          <p:spTgt spid="23"/>
                                        </p:tgtEl>
                                        <p:attrNameLst>
                                          <p:attrName>ppt_x</p:attrName>
                                        </p:attrNameLst>
                                      </p:cBhvr>
                                      <p:tavLst>
                                        <p:tav tm="0">
                                          <p:val>
                                            <p:strVal val="#ppt_x"/>
                                          </p:val>
                                        </p:tav>
                                        <p:tav tm="100000">
                                          <p:val>
                                            <p:strVal val="#ppt_x"/>
                                          </p:val>
                                        </p:tav>
                                      </p:tavLst>
                                    </p:anim>
                                    <p:anim calcmode="lin" valueType="num">
                                      <p:cBhvr>
                                        <p:cTn id="156" dur="500" fill="hold"/>
                                        <p:tgtEl>
                                          <p:spTgt spid="23"/>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anim calcmode="lin" valueType="num">
                                      <p:cBhvr>
                                        <p:cTn id="160" dur="500" fill="hold"/>
                                        <p:tgtEl>
                                          <p:spTgt spid="24"/>
                                        </p:tgtEl>
                                        <p:attrNameLst>
                                          <p:attrName>ppt_x</p:attrName>
                                        </p:attrNameLst>
                                      </p:cBhvr>
                                      <p:tavLst>
                                        <p:tav tm="0">
                                          <p:val>
                                            <p:strVal val="#ppt_x"/>
                                          </p:val>
                                        </p:tav>
                                        <p:tav tm="100000">
                                          <p:val>
                                            <p:strVal val="#ppt_x"/>
                                          </p:val>
                                        </p:tav>
                                      </p:tavLst>
                                    </p:anim>
                                    <p:anim calcmode="lin" valueType="num">
                                      <p:cBhvr>
                                        <p:cTn id="161" dur="500" fill="hold"/>
                                        <p:tgtEl>
                                          <p:spTgt spid="2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anim calcmode="lin" valueType="num">
                                      <p:cBhvr>
                                        <p:cTn id="165" dur="500" fill="hold"/>
                                        <p:tgtEl>
                                          <p:spTgt spid="25"/>
                                        </p:tgtEl>
                                        <p:attrNameLst>
                                          <p:attrName>ppt_x</p:attrName>
                                        </p:attrNameLst>
                                      </p:cBhvr>
                                      <p:tavLst>
                                        <p:tav tm="0">
                                          <p:val>
                                            <p:strVal val="#ppt_x"/>
                                          </p:val>
                                        </p:tav>
                                        <p:tav tm="100000">
                                          <p:val>
                                            <p:strVal val="#ppt_x"/>
                                          </p:val>
                                        </p:tav>
                                      </p:tavLst>
                                    </p:anim>
                                    <p:anim calcmode="lin" valueType="num">
                                      <p:cBhvr>
                                        <p:cTn id="166" dur="500" fill="hold"/>
                                        <p:tgtEl>
                                          <p:spTgt spid="25"/>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anim calcmode="lin" valueType="num">
                                      <p:cBhvr>
                                        <p:cTn id="170" dur="500" fill="hold"/>
                                        <p:tgtEl>
                                          <p:spTgt spid="26"/>
                                        </p:tgtEl>
                                        <p:attrNameLst>
                                          <p:attrName>ppt_x</p:attrName>
                                        </p:attrNameLst>
                                      </p:cBhvr>
                                      <p:tavLst>
                                        <p:tav tm="0">
                                          <p:val>
                                            <p:strVal val="#ppt_x"/>
                                          </p:val>
                                        </p:tav>
                                        <p:tav tm="100000">
                                          <p:val>
                                            <p:strVal val="#ppt_x"/>
                                          </p:val>
                                        </p:tav>
                                      </p:tavLst>
                                    </p:anim>
                                    <p:anim calcmode="lin" valueType="num">
                                      <p:cBhvr>
                                        <p:cTn id="171" dur="500" fill="hold"/>
                                        <p:tgtEl>
                                          <p:spTgt spid="26"/>
                                        </p:tgtEl>
                                        <p:attrNameLst>
                                          <p:attrName>ppt_y</p:attrName>
                                        </p:attrNameLst>
                                      </p:cBhvr>
                                      <p:tavLst>
                                        <p:tav tm="0">
                                          <p:val>
                                            <p:strVal val="#ppt_y-.1"/>
                                          </p:val>
                                        </p:tav>
                                        <p:tav tm="100000">
                                          <p:val>
                                            <p:strVal val="#ppt_y"/>
                                          </p:val>
                                        </p:tav>
                                      </p:tavLst>
                                    </p:anim>
                                  </p:childTnLst>
                                </p:cTn>
                              </p:par>
                              <p:par>
                                <p:cTn id="172" presetID="47" presetClass="entr" presetSubtype="0" fill="hold" nodeType="withEffect">
                                  <p:stCondLst>
                                    <p:cond delay="0"/>
                                  </p:stCondLst>
                                  <p:childTnLst>
                                    <p:set>
                                      <p:cBhvr>
                                        <p:cTn id="173" dur="1" fill="hold">
                                          <p:stCondLst>
                                            <p:cond delay="0"/>
                                          </p:stCondLst>
                                        </p:cTn>
                                        <p:tgtEl>
                                          <p:spTgt spid="48"/>
                                        </p:tgtEl>
                                        <p:attrNameLst>
                                          <p:attrName>style.visibility</p:attrName>
                                        </p:attrNameLst>
                                      </p:cBhvr>
                                      <p:to>
                                        <p:strVal val="visible"/>
                                      </p:to>
                                    </p:set>
                                    <p:animEffect transition="in" filter="fade">
                                      <p:cBhvr>
                                        <p:cTn id="174" dur="500"/>
                                        <p:tgtEl>
                                          <p:spTgt spid="48"/>
                                        </p:tgtEl>
                                      </p:cBhvr>
                                    </p:animEffect>
                                    <p:anim calcmode="lin" valueType="num">
                                      <p:cBhvr>
                                        <p:cTn id="175" dur="500" fill="hold"/>
                                        <p:tgtEl>
                                          <p:spTgt spid="48"/>
                                        </p:tgtEl>
                                        <p:attrNameLst>
                                          <p:attrName>ppt_x</p:attrName>
                                        </p:attrNameLst>
                                      </p:cBhvr>
                                      <p:tavLst>
                                        <p:tav tm="0">
                                          <p:val>
                                            <p:strVal val="#ppt_x"/>
                                          </p:val>
                                        </p:tav>
                                        <p:tav tm="100000">
                                          <p:val>
                                            <p:strVal val="#ppt_x"/>
                                          </p:val>
                                        </p:tav>
                                      </p:tavLst>
                                    </p:anim>
                                    <p:anim calcmode="lin" valueType="num">
                                      <p:cBhvr>
                                        <p:cTn id="176" dur="500" fill="hold"/>
                                        <p:tgtEl>
                                          <p:spTgt spid="48"/>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9"/>
                                        </p:tgtEl>
                                        <p:attrNameLst>
                                          <p:attrName>style.visibility</p:attrName>
                                        </p:attrNameLst>
                                      </p:cBhvr>
                                      <p:to>
                                        <p:strVal val="visible"/>
                                      </p:to>
                                    </p:set>
                                    <p:animEffect transition="in" filter="fade">
                                      <p:cBhvr>
                                        <p:cTn id="179" dur="500"/>
                                        <p:tgtEl>
                                          <p:spTgt spid="49"/>
                                        </p:tgtEl>
                                      </p:cBhvr>
                                    </p:animEffect>
                                    <p:anim calcmode="lin" valueType="num">
                                      <p:cBhvr>
                                        <p:cTn id="180" dur="500" fill="hold"/>
                                        <p:tgtEl>
                                          <p:spTgt spid="49"/>
                                        </p:tgtEl>
                                        <p:attrNameLst>
                                          <p:attrName>ppt_x</p:attrName>
                                        </p:attrNameLst>
                                      </p:cBhvr>
                                      <p:tavLst>
                                        <p:tav tm="0">
                                          <p:val>
                                            <p:strVal val="#ppt_x"/>
                                          </p:val>
                                        </p:tav>
                                        <p:tav tm="100000">
                                          <p:val>
                                            <p:strVal val="#ppt_x"/>
                                          </p:val>
                                        </p:tav>
                                      </p:tavLst>
                                    </p:anim>
                                    <p:anim calcmode="lin" valueType="num">
                                      <p:cBhvr>
                                        <p:cTn id="181" dur="500" fill="hold"/>
                                        <p:tgtEl>
                                          <p:spTgt spid="49"/>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fade">
                                      <p:cBhvr>
                                        <p:cTn id="184" dur="500"/>
                                        <p:tgtEl>
                                          <p:spTgt spid="50"/>
                                        </p:tgtEl>
                                      </p:cBhvr>
                                    </p:animEffect>
                                    <p:anim calcmode="lin" valueType="num">
                                      <p:cBhvr>
                                        <p:cTn id="185" dur="500" fill="hold"/>
                                        <p:tgtEl>
                                          <p:spTgt spid="50"/>
                                        </p:tgtEl>
                                        <p:attrNameLst>
                                          <p:attrName>ppt_x</p:attrName>
                                        </p:attrNameLst>
                                      </p:cBhvr>
                                      <p:tavLst>
                                        <p:tav tm="0">
                                          <p:val>
                                            <p:strVal val="#ppt_x"/>
                                          </p:val>
                                        </p:tav>
                                        <p:tav tm="100000">
                                          <p:val>
                                            <p:strVal val="#ppt_x"/>
                                          </p:val>
                                        </p:tav>
                                      </p:tavLst>
                                    </p:anim>
                                    <p:anim calcmode="lin" valueType="num">
                                      <p:cBhvr>
                                        <p:cTn id="186" dur="500" fill="hold"/>
                                        <p:tgtEl>
                                          <p:spTgt spid="50"/>
                                        </p:tgtEl>
                                        <p:attrNameLst>
                                          <p:attrName>ppt_y</p:attrName>
                                        </p:attrNameLst>
                                      </p:cBhvr>
                                      <p:tavLst>
                                        <p:tav tm="0">
                                          <p:val>
                                            <p:strVal val="#ppt_y-.1"/>
                                          </p:val>
                                        </p:tav>
                                        <p:tav tm="100000">
                                          <p:val>
                                            <p:strVal val="#ppt_y"/>
                                          </p:val>
                                        </p:tav>
                                      </p:tavLst>
                                    </p:anim>
                                  </p:childTnLst>
                                </p:cTn>
                              </p:par>
                              <p:par>
                                <p:cTn id="187" presetID="47" presetClass="entr" presetSubtype="0" fill="hold" grpId="0" nodeType="withEffect">
                                  <p:stCondLst>
                                    <p:cond delay="0"/>
                                  </p:stCondLst>
                                  <p:childTnLst>
                                    <p:set>
                                      <p:cBhvr>
                                        <p:cTn id="188" dur="1" fill="hold">
                                          <p:stCondLst>
                                            <p:cond delay="0"/>
                                          </p:stCondLst>
                                        </p:cTn>
                                        <p:tgtEl>
                                          <p:spTgt spid="51"/>
                                        </p:tgtEl>
                                        <p:attrNameLst>
                                          <p:attrName>style.visibility</p:attrName>
                                        </p:attrNameLst>
                                      </p:cBhvr>
                                      <p:to>
                                        <p:strVal val="visible"/>
                                      </p:to>
                                    </p:set>
                                    <p:animEffect transition="in" filter="fade">
                                      <p:cBhvr>
                                        <p:cTn id="189" dur="500"/>
                                        <p:tgtEl>
                                          <p:spTgt spid="51"/>
                                        </p:tgtEl>
                                      </p:cBhvr>
                                    </p:animEffect>
                                    <p:anim calcmode="lin" valueType="num">
                                      <p:cBhvr>
                                        <p:cTn id="190" dur="500" fill="hold"/>
                                        <p:tgtEl>
                                          <p:spTgt spid="51"/>
                                        </p:tgtEl>
                                        <p:attrNameLst>
                                          <p:attrName>ppt_x</p:attrName>
                                        </p:attrNameLst>
                                      </p:cBhvr>
                                      <p:tavLst>
                                        <p:tav tm="0">
                                          <p:val>
                                            <p:strVal val="#ppt_x"/>
                                          </p:val>
                                        </p:tav>
                                        <p:tav tm="100000">
                                          <p:val>
                                            <p:strVal val="#ppt_x"/>
                                          </p:val>
                                        </p:tav>
                                      </p:tavLst>
                                    </p:anim>
                                    <p:anim calcmode="lin" valueType="num">
                                      <p:cBhvr>
                                        <p:cTn id="191" dur="500" fill="hold"/>
                                        <p:tgtEl>
                                          <p:spTgt spid="51"/>
                                        </p:tgtEl>
                                        <p:attrNameLst>
                                          <p:attrName>ppt_y</p:attrName>
                                        </p:attrNameLst>
                                      </p:cBhvr>
                                      <p:tavLst>
                                        <p:tav tm="0">
                                          <p:val>
                                            <p:strVal val="#ppt_y-.1"/>
                                          </p:val>
                                        </p:tav>
                                        <p:tav tm="100000">
                                          <p:val>
                                            <p:strVal val="#ppt_y"/>
                                          </p:val>
                                        </p:tav>
                                      </p:tavLst>
                                    </p:anim>
                                  </p:childTnLst>
                                </p:cTn>
                              </p:par>
                              <p:par>
                                <p:cTn id="192" presetID="47" presetClass="entr" presetSubtype="0" fill="hold" nodeType="withEffect">
                                  <p:stCondLst>
                                    <p:cond delay="0"/>
                                  </p:stCondLst>
                                  <p:childTnLst>
                                    <p:set>
                                      <p:cBhvr>
                                        <p:cTn id="193" dur="1" fill="hold">
                                          <p:stCondLst>
                                            <p:cond delay="0"/>
                                          </p:stCondLst>
                                        </p:cTn>
                                        <p:tgtEl>
                                          <p:spTgt spid="52"/>
                                        </p:tgtEl>
                                        <p:attrNameLst>
                                          <p:attrName>style.visibility</p:attrName>
                                        </p:attrNameLst>
                                      </p:cBhvr>
                                      <p:to>
                                        <p:strVal val="visible"/>
                                      </p:to>
                                    </p:set>
                                    <p:animEffect transition="in" filter="fade">
                                      <p:cBhvr>
                                        <p:cTn id="194" dur="500"/>
                                        <p:tgtEl>
                                          <p:spTgt spid="52"/>
                                        </p:tgtEl>
                                      </p:cBhvr>
                                    </p:animEffect>
                                    <p:anim calcmode="lin" valueType="num">
                                      <p:cBhvr>
                                        <p:cTn id="195" dur="500" fill="hold"/>
                                        <p:tgtEl>
                                          <p:spTgt spid="52"/>
                                        </p:tgtEl>
                                        <p:attrNameLst>
                                          <p:attrName>ppt_x</p:attrName>
                                        </p:attrNameLst>
                                      </p:cBhvr>
                                      <p:tavLst>
                                        <p:tav tm="0">
                                          <p:val>
                                            <p:strVal val="#ppt_x"/>
                                          </p:val>
                                        </p:tav>
                                        <p:tav tm="100000">
                                          <p:val>
                                            <p:strVal val="#ppt_x"/>
                                          </p:val>
                                        </p:tav>
                                      </p:tavLst>
                                    </p:anim>
                                    <p:anim calcmode="lin" valueType="num">
                                      <p:cBhvr>
                                        <p:cTn id="196" dur="500" fill="hold"/>
                                        <p:tgtEl>
                                          <p:spTgt spid="52"/>
                                        </p:tgtEl>
                                        <p:attrNameLst>
                                          <p:attrName>ppt_y</p:attrName>
                                        </p:attrNameLst>
                                      </p:cBhvr>
                                      <p:tavLst>
                                        <p:tav tm="0">
                                          <p:val>
                                            <p:strVal val="#ppt_y-.1"/>
                                          </p:val>
                                        </p:tav>
                                        <p:tav tm="100000">
                                          <p:val>
                                            <p:strVal val="#ppt_y"/>
                                          </p:val>
                                        </p:tav>
                                      </p:tavLst>
                                    </p:anim>
                                  </p:childTnLst>
                                </p:cTn>
                              </p:par>
                              <p:par>
                                <p:cTn id="197" presetID="47" presetClass="entr" presetSubtype="0" fill="hold" grpId="0" nodeType="withEffect">
                                  <p:stCondLst>
                                    <p:cond delay="0"/>
                                  </p:stCondLst>
                                  <p:childTnLst>
                                    <p:set>
                                      <p:cBhvr>
                                        <p:cTn id="198" dur="1" fill="hold">
                                          <p:stCondLst>
                                            <p:cond delay="0"/>
                                          </p:stCondLst>
                                        </p:cTn>
                                        <p:tgtEl>
                                          <p:spTgt spid="53"/>
                                        </p:tgtEl>
                                        <p:attrNameLst>
                                          <p:attrName>style.visibility</p:attrName>
                                        </p:attrNameLst>
                                      </p:cBhvr>
                                      <p:to>
                                        <p:strVal val="visible"/>
                                      </p:to>
                                    </p:set>
                                    <p:animEffect transition="in" filter="fade">
                                      <p:cBhvr>
                                        <p:cTn id="199" dur="500"/>
                                        <p:tgtEl>
                                          <p:spTgt spid="53"/>
                                        </p:tgtEl>
                                      </p:cBhvr>
                                    </p:animEffect>
                                    <p:anim calcmode="lin" valueType="num">
                                      <p:cBhvr>
                                        <p:cTn id="200" dur="500" fill="hold"/>
                                        <p:tgtEl>
                                          <p:spTgt spid="53"/>
                                        </p:tgtEl>
                                        <p:attrNameLst>
                                          <p:attrName>ppt_x</p:attrName>
                                        </p:attrNameLst>
                                      </p:cBhvr>
                                      <p:tavLst>
                                        <p:tav tm="0">
                                          <p:val>
                                            <p:strVal val="#ppt_x"/>
                                          </p:val>
                                        </p:tav>
                                        <p:tav tm="100000">
                                          <p:val>
                                            <p:strVal val="#ppt_x"/>
                                          </p:val>
                                        </p:tav>
                                      </p:tavLst>
                                    </p:anim>
                                    <p:anim calcmode="lin" valueType="num">
                                      <p:cBhvr>
                                        <p:cTn id="201" dur="500" fill="hold"/>
                                        <p:tgtEl>
                                          <p:spTgt spid="53"/>
                                        </p:tgtEl>
                                        <p:attrNameLst>
                                          <p:attrName>ppt_y</p:attrName>
                                        </p:attrNameLst>
                                      </p:cBhvr>
                                      <p:tavLst>
                                        <p:tav tm="0">
                                          <p:val>
                                            <p:strVal val="#ppt_y-.1"/>
                                          </p:val>
                                        </p:tav>
                                        <p:tav tm="100000">
                                          <p:val>
                                            <p:strVal val="#ppt_y"/>
                                          </p:val>
                                        </p:tav>
                                      </p:tavLst>
                                    </p:anim>
                                  </p:childTnLst>
                                </p:cTn>
                              </p:par>
                              <p:par>
                                <p:cTn id="202" presetID="47" presetClass="entr" presetSubtype="0" fill="hold" nodeType="withEffect">
                                  <p:stCondLst>
                                    <p:cond delay="0"/>
                                  </p:stCondLst>
                                  <p:childTnLst>
                                    <p:set>
                                      <p:cBhvr>
                                        <p:cTn id="203" dur="1" fill="hold">
                                          <p:stCondLst>
                                            <p:cond delay="0"/>
                                          </p:stCondLst>
                                        </p:cTn>
                                        <p:tgtEl>
                                          <p:spTgt spid="54"/>
                                        </p:tgtEl>
                                        <p:attrNameLst>
                                          <p:attrName>style.visibility</p:attrName>
                                        </p:attrNameLst>
                                      </p:cBhvr>
                                      <p:to>
                                        <p:strVal val="visible"/>
                                      </p:to>
                                    </p:set>
                                    <p:animEffect transition="in" filter="fade">
                                      <p:cBhvr>
                                        <p:cTn id="204" dur="500"/>
                                        <p:tgtEl>
                                          <p:spTgt spid="54"/>
                                        </p:tgtEl>
                                      </p:cBhvr>
                                    </p:animEffect>
                                    <p:anim calcmode="lin" valueType="num">
                                      <p:cBhvr>
                                        <p:cTn id="205" dur="500" fill="hold"/>
                                        <p:tgtEl>
                                          <p:spTgt spid="54"/>
                                        </p:tgtEl>
                                        <p:attrNameLst>
                                          <p:attrName>ppt_x</p:attrName>
                                        </p:attrNameLst>
                                      </p:cBhvr>
                                      <p:tavLst>
                                        <p:tav tm="0">
                                          <p:val>
                                            <p:strVal val="#ppt_x"/>
                                          </p:val>
                                        </p:tav>
                                        <p:tav tm="100000">
                                          <p:val>
                                            <p:strVal val="#ppt_x"/>
                                          </p:val>
                                        </p:tav>
                                      </p:tavLst>
                                    </p:anim>
                                    <p:anim calcmode="lin" valueType="num">
                                      <p:cBhvr>
                                        <p:cTn id="206" dur="500" fill="hold"/>
                                        <p:tgtEl>
                                          <p:spTgt spid="54"/>
                                        </p:tgtEl>
                                        <p:attrNameLst>
                                          <p:attrName>ppt_y</p:attrName>
                                        </p:attrNameLst>
                                      </p:cBhvr>
                                      <p:tavLst>
                                        <p:tav tm="0">
                                          <p:val>
                                            <p:strVal val="#ppt_y-.1"/>
                                          </p:val>
                                        </p:tav>
                                        <p:tav tm="100000">
                                          <p:val>
                                            <p:strVal val="#ppt_y"/>
                                          </p:val>
                                        </p:tav>
                                      </p:tavLst>
                                    </p:anim>
                                  </p:childTnLst>
                                </p:cTn>
                              </p:par>
                              <p:par>
                                <p:cTn id="207" presetID="47" presetClass="entr" presetSubtype="0" fill="hold" grpId="0" nodeType="withEffect">
                                  <p:stCondLst>
                                    <p:cond delay="0"/>
                                  </p:stCondLst>
                                  <p:childTnLst>
                                    <p:set>
                                      <p:cBhvr>
                                        <p:cTn id="208" dur="1" fill="hold">
                                          <p:stCondLst>
                                            <p:cond delay="0"/>
                                          </p:stCondLst>
                                        </p:cTn>
                                        <p:tgtEl>
                                          <p:spTgt spid="55"/>
                                        </p:tgtEl>
                                        <p:attrNameLst>
                                          <p:attrName>style.visibility</p:attrName>
                                        </p:attrNameLst>
                                      </p:cBhvr>
                                      <p:to>
                                        <p:strVal val="visible"/>
                                      </p:to>
                                    </p:set>
                                    <p:animEffect transition="in" filter="fade">
                                      <p:cBhvr>
                                        <p:cTn id="209" dur="500"/>
                                        <p:tgtEl>
                                          <p:spTgt spid="55"/>
                                        </p:tgtEl>
                                      </p:cBhvr>
                                    </p:animEffect>
                                    <p:anim calcmode="lin" valueType="num">
                                      <p:cBhvr>
                                        <p:cTn id="210" dur="500" fill="hold"/>
                                        <p:tgtEl>
                                          <p:spTgt spid="55"/>
                                        </p:tgtEl>
                                        <p:attrNameLst>
                                          <p:attrName>ppt_x</p:attrName>
                                        </p:attrNameLst>
                                      </p:cBhvr>
                                      <p:tavLst>
                                        <p:tav tm="0">
                                          <p:val>
                                            <p:strVal val="#ppt_x"/>
                                          </p:val>
                                        </p:tav>
                                        <p:tav tm="100000">
                                          <p:val>
                                            <p:strVal val="#ppt_x"/>
                                          </p:val>
                                        </p:tav>
                                      </p:tavLst>
                                    </p:anim>
                                    <p:anim calcmode="lin" valueType="num">
                                      <p:cBhvr>
                                        <p:cTn id="211" dur="500" fill="hold"/>
                                        <p:tgtEl>
                                          <p:spTgt spid="55"/>
                                        </p:tgtEl>
                                        <p:attrNameLst>
                                          <p:attrName>ppt_y</p:attrName>
                                        </p:attrNameLst>
                                      </p:cBhvr>
                                      <p:tavLst>
                                        <p:tav tm="0">
                                          <p:val>
                                            <p:strVal val="#ppt_y-.1"/>
                                          </p:val>
                                        </p:tav>
                                        <p:tav tm="100000">
                                          <p:val>
                                            <p:strVal val="#ppt_y"/>
                                          </p:val>
                                        </p:tav>
                                      </p:tavLst>
                                    </p:anim>
                                  </p:childTnLst>
                                </p:cTn>
                              </p:par>
                              <p:par>
                                <p:cTn id="212" presetID="47" presetClass="entr" presetSubtype="0" fill="hold" nodeType="withEffect">
                                  <p:stCondLst>
                                    <p:cond delay="0"/>
                                  </p:stCondLst>
                                  <p:childTnLst>
                                    <p:set>
                                      <p:cBhvr>
                                        <p:cTn id="213" dur="1" fill="hold">
                                          <p:stCondLst>
                                            <p:cond delay="0"/>
                                          </p:stCondLst>
                                        </p:cTn>
                                        <p:tgtEl>
                                          <p:spTgt spid="56"/>
                                        </p:tgtEl>
                                        <p:attrNameLst>
                                          <p:attrName>style.visibility</p:attrName>
                                        </p:attrNameLst>
                                      </p:cBhvr>
                                      <p:to>
                                        <p:strVal val="visible"/>
                                      </p:to>
                                    </p:set>
                                    <p:animEffect transition="in" filter="fade">
                                      <p:cBhvr>
                                        <p:cTn id="214" dur="500"/>
                                        <p:tgtEl>
                                          <p:spTgt spid="56"/>
                                        </p:tgtEl>
                                      </p:cBhvr>
                                    </p:animEffect>
                                    <p:anim calcmode="lin" valueType="num">
                                      <p:cBhvr>
                                        <p:cTn id="215" dur="500" fill="hold"/>
                                        <p:tgtEl>
                                          <p:spTgt spid="56"/>
                                        </p:tgtEl>
                                        <p:attrNameLst>
                                          <p:attrName>ppt_x</p:attrName>
                                        </p:attrNameLst>
                                      </p:cBhvr>
                                      <p:tavLst>
                                        <p:tav tm="0">
                                          <p:val>
                                            <p:strVal val="#ppt_x"/>
                                          </p:val>
                                        </p:tav>
                                        <p:tav tm="100000">
                                          <p:val>
                                            <p:strVal val="#ppt_x"/>
                                          </p:val>
                                        </p:tav>
                                      </p:tavLst>
                                    </p:anim>
                                    <p:anim calcmode="lin" valueType="num">
                                      <p:cBhvr>
                                        <p:cTn id="216" dur="500" fill="hold"/>
                                        <p:tgtEl>
                                          <p:spTgt spid="56"/>
                                        </p:tgtEl>
                                        <p:attrNameLst>
                                          <p:attrName>ppt_y</p:attrName>
                                        </p:attrNameLst>
                                      </p:cBhvr>
                                      <p:tavLst>
                                        <p:tav tm="0">
                                          <p:val>
                                            <p:strVal val="#ppt_y-.1"/>
                                          </p:val>
                                        </p:tav>
                                        <p:tav tm="100000">
                                          <p:val>
                                            <p:strVal val="#ppt_y"/>
                                          </p:val>
                                        </p:tav>
                                      </p:tavLst>
                                    </p:anim>
                                  </p:childTnLst>
                                </p:cTn>
                              </p:par>
                              <p:par>
                                <p:cTn id="217" presetID="47" presetClass="entr" presetSubtype="0" fill="hold" grpId="0" nodeType="withEffect">
                                  <p:stCondLst>
                                    <p:cond delay="0"/>
                                  </p:stCondLst>
                                  <p:childTnLst>
                                    <p:set>
                                      <p:cBhvr>
                                        <p:cTn id="218" dur="1" fill="hold">
                                          <p:stCondLst>
                                            <p:cond delay="0"/>
                                          </p:stCondLst>
                                        </p:cTn>
                                        <p:tgtEl>
                                          <p:spTgt spid="57"/>
                                        </p:tgtEl>
                                        <p:attrNameLst>
                                          <p:attrName>style.visibility</p:attrName>
                                        </p:attrNameLst>
                                      </p:cBhvr>
                                      <p:to>
                                        <p:strVal val="visible"/>
                                      </p:to>
                                    </p:set>
                                    <p:animEffect transition="in" filter="fade">
                                      <p:cBhvr>
                                        <p:cTn id="219" dur="500"/>
                                        <p:tgtEl>
                                          <p:spTgt spid="57"/>
                                        </p:tgtEl>
                                      </p:cBhvr>
                                    </p:animEffect>
                                    <p:anim calcmode="lin" valueType="num">
                                      <p:cBhvr>
                                        <p:cTn id="220" dur="500" fill="hold"/>
                                        <p:tgtEl>
                                          <p:spTgt spid="57"/>
                                        </p:tgtEl>
                                        <p:attrNameLst>
                                          <p:attrName>ppt_x</p:attrName>
                                        </p:attrNameLst>
                                      </p:cBhvr>
                                      <p:tavLst>
                                        <p:tav tm="0">
                                          <p:val>
                                            <p:strVal val="#ppt_x"/>
                                          </p:val>
                                        </p:tav>
                                        <p:tav tm="100000">
                                          <p:val>
                                            <p:strVal val="#ppt_x"/>
                                          </p:val>
                                        </p:tav>
                                      </p:tavLst>
                                    </p:anim>
                                    <p:anim calcmode="lin" valueType="num">
                                      <p:cBhvr>
                                        <p:cTn id="221" dur="500" fill="hold"/>
                                        <p:tgtEl>
                                          <p:spTgt spid="57"/>
                                        </p:tgtEl>
                                        <p:attrNameLst>
                                          <p:attrName>ppt_y</p:attrName>
                                        </p:attrNameLst>
                                      </p:cBhvr>
                                      <p:tavLst>
                                        <p:tav tm="0">
                                          <p:val>
                                            <p:strVal val="#ppt_y-.1"/>
                                          </p:val>
                                        </p:tav>
                                        <p:tav tm="100000">
                                          <p:val>
                                            <p:strVal val="#ppt_y"/>
                                          </p:val>
                                        </p:tav>
                                      </p:tavLst>
                                    </p:anim>
                                  </p:childTnLst>
                                </p:cTn>
                              </p:par>
                              <p:par>
                                <p:cTn id="222" presetID="47" presetClass="entr" presetSubtype="0"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fade">
                                      <p:cBhvr>
                                        <p:cTn id="224" dur="500"/>
                                        <p:tgtEl>
                                          <p:spTgt spid="58"/>
                                        </p:tgtEl>
                                      </p:cBhvr>
                                    </p:animEffect>
                                    <p:anim calcmode="lin" valueType="num">
                                      <p:cBhvr>
                                        <p:cTn id="225" dur="500" fill="hold"/>
                                        <p:tgtEl>
                                          <p:spTgt spid="58"/>
                                        </p:tgtEl>
                                        <p:attrNameLst>
                                          <p:attrName>ppt_x</p:attrName>
                                        </p:attrNameLst>
                                      </p:cBhvr>
                                      <p:tavLst>
                                        <p:tav tm="0">
                                          <p:val>
                                            <p:strVal val="#ppt_x"/>
                                          </p:val>
                                        </p:tav>
                                        <p:tav tm="100000">
                                          <p:val>
                                            <p:strVal val="#ppt_x"/>
                                          </p:val>
                                        </p:tav>
                                      </p:tavLst>
                                    </p:anim>
                                    <p:anim calcmode="lin" valueType="num">
                                      <p:cBhvr>
                                        <p:cTn id="226" dur="500" fill="hold"/>
                                        <p:tgtEl>
                                          <p:spTgt spid="58"/>
                                        </p:tgtEl>
                                        <p:attrNameLst>
                                          <p:attrName>ppt_y</p:attrName>
                                        </p:attrNameLst>
                                      </p:cBhvr>
                                      <p:tavLst>
                                        <p:tav tm="0">
                                          <p:val>
                                            <p:strVal val="#ppt_y-.1"/>
                                          </p:val>
                                        </p:tav>
                                        <p:tav tm="100000">
                                          <p:val>
                                            <p:strVal val="#ppt_y"/>
                                          </p:val>
                                        </p:tav>
                                      </p:tavLst>
                                    </p:anim>
                                  </p:childTnLst>
                                </p:cTn>
                              </p:par>
                              <p:par>
                                <p:cTn id="227" presetID="47" presetClass="entr" presetSubtype="0" fill="hold" grpId="0" nodeType="withEffect">
                                  <p:stCondLst>
                                    <p:cond delay="0"/>
                                  </p:stCondLst>
                                  <p:childTnLst>
                                    <p:set>
                                      <p:cBhvr>
                                        <p:cTn id="228" dur="1" fill="hold">
                                          <p:stCondLst>
                                            <p:cond delay="0"/>
                                          </p:stCondLst>
                                        </p:cTn>
                                        <p:tgtEl>
                                          <p:spTgt spid="59"/>
                                        </p:tgtEl>
                                        <p:attrNameLst>
                                          <p:attrName>style.visibility</p:attrName>
                                        </p:attrNameLst>
                                      </p:cBhvr>
                                      <p:to>
                                        <p:strVal val="visible"/>
                                      </p:to>
                                    </p:set>
                                    <p:animEffect transition="in" filter="fade">
                                      <p:cBhvr>
                                        <p:cTn id="229" dur="500"/>
                                        <p:tgtEl>
                                          <p:spTgt spid="59"/>
                                        </p:tgtEl>
                                      </p:cBhvr>
                                    </p:animEffect>
                                    <p:anim calcmode="lin" valueType="num">
                                      <p:cBhvr>
                                        <p:cTn id="230" dur="500" fill="hold"/>
                                        <p:tgtEl>
                                          <p:spTgt spid="59"/>
                                        </p:tgtEl>
                                        <p:attrNameLst>
                                          <p:attrName>ppt_x</p:attrName>
                                        </p:attrNameLst>
                                      </p:cBhvr>
                                      <p:tavLst>
                                        <p:tav tm="0">
                                          <p:val>
                                            <p:strVal val="#ppt_x"/>
                                          </p:val>
                                        </p:tav>
                                        <p:tav tm="100000">
                                          <p:val>
                                            <p:strVal val="#ppt_x"/>
                                          </p:val>
                                        </p:tav>
                                      </p:tavLst>
                                    </p:anim>
                                    <p:anim calcmode="lin" valueType="num">
                                      <p:cBhvr>
                                        <p:cTn id="231" dur="500" fill="hold"/>
                                        <p:tgtEl>
                                          <p:spTgt spid="59"/>
                                        </p:tgtEl>
                                        <p:attrNameLst>
                                          <p:attrName>ppt_y</p:attrName>
                                        </p:attrNameLst>
                                      </p:cBhvr>
                                      <p:tavLst>
                                        <p:tav tm="0">
                                          <p:val>
                                            <p:strVal val="#ppt_y-.1"/>
                                          </p:val>
                                        </p:tav>
                                        <p:tav tm="100000">
                                          <p:val>
                                            <p:strVal val="#ppt_y"/>
                                          </p:val>
                                        </p:tav>
                                      </p:tavLst>
                                    </p:anim>
                                  </p:childTnLst>
                                </p:cTn>
                              </p:par>
                              <p:par>
                                <p:cTn id="232" presetID="47" presetClass="entr" presetSubtype="0" fill="hold" nodeType="withEffect">
                                  <p:stCondLst>
                                    <p:cond delay="0"/>
                                  </p:stCondLst>
                                  <p:childTnLst>
                                    <p:set>
                                      <p:cBhvr>
                                        <p:cTn id="233" dur="1" fill="hold">
                                          <p:stCondLst>
                                            <p:cond delay="0"/>
                                          </p:stCondLst>
                                        </p:cTn>
                                        <p:tgtEl>
                                          <p:spTgt spid="60"/>
                                        </p:tgtEl>
                                        <p:attrNameLst>
                                          <p:attrName>style.visibility</p:attrName>
                                        </p:attrNameLst>
                                      </p:cBhvr>
                                      <p:to>
                                        <p:strVal val="visible"/>
                                      </p:to>
                                    </p:set>
                                    <p:animEffect transition="in" filter="fade">
                                      <p:cBhvr>
                                        <p:cTn id="234" dur="500"/>
                                        <p:tgtEl>
                                          <p:spTgt spid="60"/>
                                        </p:tgtEl>
                                      </p:cBhvr>
                                    </p:animEffect>
                                    <p:anim calcmode="lin" valueType="num">
                                      <p:cBhvr>
                                        <p:cTn id="235" dur="500" fill="hold"/>
                                        <p:tgtEl>
                                          <p:spTgt spid="60"/>
                                        </p:tgtEl>
                                        <p:attrNameLst>
                                          <p:attrName>ppt_x</p:attrName>
                                        </p:attrNameLst>
                                      </p:cBhvr>
                                      <p:tavLst>
                                        <p:tav tm="0">
                                          <p:val>
                                            <p:strVal val="#ppt_x"/>
                                          </p:val>
                                        </p:tav>
                                        <p:tav tm="100000">
                                          <p:val>
                                            <p:strVal val="#ppt_x"/>
                                          </p:val>
                                        </p:tav>
                                      </p:tavLst>
                                    </p:anim>
                                    <p:anim calcmode="lin" valueType="num">
                                      <p:cBhvr>
                                        <p:cTn id="236" dur="500" fill="hold"/>
                                        <p:tgtEl>
                                          <p:spTgt spid="60"/>
                                        </p:tgtEl>
                                        <p:attrNameLst>
                                          <p:attrName>ppt_y</p:attrName>
                                        </p:attrNameLst>
                                      </p:cBhvr>
                                      <p:tavLst>
                                        <p:tav tm="0">
                                          <p:val>
                                            <p:strVal val="#ppt_y-.1"/>
                                          </p:val>
                                        </p:tav>
                                        <p:tav tm="100000">
                                          <p:val>
                                            <p:strVal val="#ppt_y"/>
                                          </p:val>
                                        </p:tav>
                                      </p:tavLst>
                                    </p:anim>
                                  </p:childTnLst>
                                </p:cTn>
                              </p:par>
                              <p:par>
                                <p:cTn id="237" presetID="47" presetClass="entr" presetSubtype="0" fill="hold" grpId="0" nodeType="withEffect">
                                  <p:stCondLst>
                                    <p:cond delay="0"/>
                                  </p:stCondLst>
                                  <p:childTnLst>
                                    <p:set>
                                      <p:cBhvr>
                                        <p:cTn id="238" dur="1" fill="hold">
                                          <p:stCondLst>
                                            <p:cond delay="0"/>
                                          </p:stCondLst>
                                        </p:cTn>
                                        <p:tgtEl>
                                          <p:spTgt spid="61"/>
                                        </p:tgtEl>
                                        <p:attrNameLst>
                                          <p:attrName>style.visibility</p:attrName>
                                        </p:attrNameLst>
                                      </p:cBhvr>
                                      <p:to>
                                        <p:strVal val="visible"/>
                                      </p:to>
                                    </p:set>
                                    <p:animEffect transition="in" filter="fade">
                                      <p:cBhvr>
                                        <p:cTn id="239" dur="500"/>
                                        <p:tgtEl>
                                          <p:spTgt spid="61"/>
                                        </p:tgtEl>
                                      </p:cBhvr>
                                    </p:animEffect>
                                    <p:anim calcmode="lin" valueType="num">
                                      <p:cBhvr>
                                        <p:cTn id="240" dur="500" fill="hold"/>
                                        <p:tgtEl>
                                          <p:spTgt spid="61"/>
                                        </p:tgtEl>
                                        <p:attrNameLst>
                                          <p:attrName>ppt_x</p:attrName>
                                        </p:attrNameLst>
                                      </p:cBhvr>
                                      <p:tavLst>
                                        <p:tav tm="0">
                                          <p:val>
                                            <p:strVal val="#ppt_x"/>
                                          </p:val>
                                        </p:tav>
                                        <p:tav tm="100000">
                                          <p:val>
                                            <p:strVal val="#ppt_x"/>
                                          </p:val>
                                        </p:tav>
                                      </p:tavLst>
                                    </p:anim>
                                    <p:anim calcmode="lin" valueType="num">
                                      <p:cBhvr>
                                        <p:cTn id="241" dur="500" fill="hold"/>
                                        <p:tgtEl>
                                          <p:spTgt spid="61"/>
                                        </p:tgtEl>
                                        <p:attrNameLst>
                                          <p:attrName>ppt_y</p:attrName>
                                        </p:attrNameLst>
                                      </p:cBhvr>
                                      <p:tavLst>
                                        <p:tav tm="0">
                                          <p:val>
                                            <p:strVal val="#ppt_y-.1"/>
                                          </p:val>
                                        </p:tav>
                                        <p:tav tm="100000">
                                          <p:val>
                                            <p:strVal val="#ppt_y"/>
                                          </p:val>
                                        </p:tav>
                                      </p:tavLst>
                                    </p:anim>
                                  </p:childTnLst>
                                </p:cTn>
                              </p:par>
                              <p:par>
                                <p:cTn id="242" presetID="47" presetClass="entr" presetSubtype="0" fill="hold" nodeType="withEffect">
                                  <p:stCondLst>
                                    <p:cond delay="0"/>
                                  </p:stCondLst>
                                  <p:childTnLst>
                                    <p:set>
                                      <p:cBhvr>
                                        <p:cTn id="243" dur="1" fill="hold">
                                          <p:stCondLst>
                                            <p:cond delay="0"/>
                                          </p:stCondLst>
                                        </p:cTn>
                                        <p:tgtEl>
                                          <p:spTgt spid="62"/>
                                        </p:tgtEl>
                                        <p:attrNameLst>
                                          <p:attrName>style.visibility</p:attrName>
                                        </p:attrNameLst>
                                      </p:cBhvr>
                                      <p:to>
                                        <p:strVal val="visible"/>
                                      </p:to>
                                    </p:set>
                                    <p:animEffect transition="in" filter="fade">
                                      <p:cBhvr>
                                        <p:cTn id="244" dur="500"/>
                                        <p:tgtEl>
                                          <p:spTgt spid="62"/>
                                        </p:tgtEl>
                                      </p:cBhvr>
                                    </p:animEffect>
                                    <p:anim calcmode="lin" valueType="num">
                                      <p:cBhvr>
                                        <p:cTn id="245" dur="500" fill="hold"/>
                                        <p:tgtEl>
                                          <p:spTgt spid="62"/>
                                        </p:tgtEl>
                                        <p:attrNameLst>
                                          <p:attrName>ppt_x</p:attrName>
                                        </p:attrNameLst>
                                      </p:cBhvr>
                                      <p:tavLst>
                                        <p:tav tm="0">
                                          <p:val>
                                            <p:strVal val="#ppt_x"/>
                                          </p:val>
                                        </p:tav>
                                        <p:tav tm="100000">
                                          <p:val>
                                            <p:strVal val="#ppt_x"/>
                                          </p:val>
                                        </p:tav>
                                      </p:tavLst>
                                    </p:anim>
                                    <p:anim calcmode="lin" valueType="num">
                                      <p:cBhvr>
                                        <p:cTn id="246" dur="500" fill="hold"/>
                                        <p:tgtEl>
                                          <p:spTgt spid="62"/>
                                        </p:tgtEl>
                                        <p:attrNameLst>
                                          <p:attrName>ppt_y</p:attrName>
                                        </p:attrNameLst>
                                      </p:cBhvr>
                                      <p:tavLst>
                                        <p:tav tm="0">
                                          <p:val>
                                            <p:strVal val="#ppt_y-.1"/>
                                          </p:val>
                                        </p:tav>
                                        <p:tav tm="100000">
                                          <p:val>
                                            <p:strVal val="#ppt_y"/>
                                          </p:val>
                                        </p:tav>
                                      </p:tavLst>
                                    </p:anim>
                                  </p:childTnLst>
                                </p:cTn>
                              </p:par>
                              <p:par>
                                <p:cTn id="247" presetID="47" presetClass="entr" presetSubtype="0" fill="hold" grpId="0" nodeType="withEffect">
                                  <p:stCondLst>
                                    <p:cond delay="0"/>
                                  </p:stCondLst>
                                  <p:childTnLst>
                                    <p:set>
                                      <p:cBhvr>
                                        <p:cTn id="248" dur="1" fill="hold">
                                          <p:stCondLst>
                                            <p:cond delay="0"/>
                                          </p:stCondLst>
                                        </p:cTn>
                                        <p:tgtEl>
                                          <p:spTgt spid="63"/>
                                        </p:tgtEl>
                                        <p:attrNameLst>
                                          <p:attrName>style.visibility</p:attrName>
                                        </p:attrNameLst>
                                      </p:cBhvr>
                                      <p:to>
                                        <p:strVal val="visible"/>
                                      </p:to>
                                    </p:set>
                                    <p:animEffect transition="in" filter="fade">
                                      <p:cBhvr>
                                        <p:cTn id="249" dur="500"/>
                                        <p:tgtEl>
                                          <p:spTgt spid="63"/>
                                        </p:tgtEl>
                                      </p:cBhvr>
                                    </p:animEffect>
                                    <p:anim calcmode="lin" valueType="num">
                                      <p:cBhvr>
                                        <p:cTn id="250" dur="500" fill="hold"/>
                                        <p:tgtEl>
                                          <p:spTgt spid="63"/>
                                        </p:tgtEl>
                                        <p:attrNameLst>
                                          <p:attrName>ppt_x</p:attrName>
                                        </p:attrNameLst>
                                      </p:cBhvr>
                                      <p:tavLst>
                                        <p:tav tm="0">
                                          <p:val>
                                            <p:strVal val="#ppt_x"/>
                                          </p:val>
                                        </p:tav>
                                        <p:tav tm="100000">
                                          <p:val>
                                            <p:strVal val="#ppt_x"/>
                                          </p:val>
                                        </p:tav>
                                      </p:tavLst>
                                    </p:anim>
                                    <p:anim calcmode="lin" valueType="num">
                                      <p:cBhvr>
                                        <p:cTn id="251" dur="500" fill="hold"/>
                                        <p:tgtEl>
                                          <p:spTgt spid="63"/>
                                        </p:tgtEl>
                                        <p:attrNameLst>
                                          <p:attrName>ppt_y</p:attrName>
                                        </p:attrNameLst>
                                      </p:cBhvr>
                                      <p:tavLst>
                                        <p:tav tm="0">
                                          <p:val>
                                            <p:strVal val="#ppt_y-.1"/>
                                          </p:val>
                                        </p:tav>
                                        <p:tav tm="100000">
                                          <p:val>
                                            <p:strVal val="#ppt_y"/>
                                          </p:val>
                                        </p:tav>
                                      </p:tavLst>
                                    </p:anim>
                                  </p:childTnLst>
                                </p:cTn>
                              </p:par>
                              <p:par>
                                <p:cTn id="252" presetID="47" presetClass="entr" presetSubtype="0" fill="hold" grpId="0" nodeType="withEffect">
                                  <p:stCondLst>
                                    <p:cond delay="0"/>
                                  </p:stCondLst>
                                  <p:childTnLst>
                                    <p:set>
                                      <p:cBhvr>
                                        <p:cTn id="253" dur="1" fill="hold">
                                          <p:stCondLst>
                                            <p:cond delay="0"/>
                                          </p:stCondLst>
                                        </p:cTn>
                                        <p:tgtEl>
                                          <p:spTgt spid="64"/>
                                        </p:tgtEl>
                                        <p:attrNameLst>
                                          <p:attrName>style.visibility</p:attrName>
                                        </p:attrNameLst>
                                      </p:cBhvr>
                                      <p:to>
                                        <p:strVal val="visible"/>
                                      </p:to>
                                    </p:set>
                                    <p:animEffect transition="in" filter="fade">
                                      <p:cBhvr>
                                        <p:cTn id="254" dur="500"/>
                                        <p:tgtEl>
                                          <p:spTgt spid="64"/>
                                        </p:tgtEl>
                                      </p:cBhvr>
                                    </p:animEffect>
                                    <p:anim calcmode="lin" valueType="num">
                                      <p:cBhvr>
                                        <p:cTn id="255" dur="500" fill="hold"/>
                                        <p:tgtEl>
                                          <p:spTgt spid="64"/>
                                        </p:tgtEl>
                                        <p:attrNameLst>
                                          <p:attrName>ppt_x</p:attrName>
                                        </p:attrNameLst>
                                      </p:cBhvr>
                                      <p:tavLst>
                                        <p:tav tm="0">
                                          <p:val>
                                            <p:strVal val="#ppt_x"/>
                                          </p:val>
                                        </p:tav>
                                        <p:tav tm="100000">
                                          <p:val>
                                            <p:strVal val="#ppt_x"/>
                                          </p:val>
                                        </p:tav>
                                      </p:tavLst>
                                    </p:anim>
                                    <p:anim calcmode="lin" valueType="num">
                                      <p:cBhvr>
                                        <p:cTn id="256" dur="5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257" fill="hold">
                      <p:stCondLst>
                        <p:cond delay="indefinite"/>
                      </p:stCondLst>
                      <p:childTnLst>
                        <p:par>
                          <p:cTn id="258" fill="hold">
                            <p:stCondLst>
                              <p:cond delay="0"/>
                            </p:stCondLst>
                            <p:childTnLst>
                              <p:par>
                                <p:cTn id="259" presetID="42" presetClass="entr" presetSubtype="0" fill="hold" grpId="0" nodeType="clickEffect">
                                  <p:stCondLst>
                                    <p:cond delay="0"/>
                                  </p:stCondLst>
                                  <p:childTnLst>
                                    <p:set>
                                      <p:cBhvr>
                                        <p:cTn id="260" dur="1" fill="hold">
                                          <p:stCondLst>
                                            <p:cond delay="0"/>
                                          </p:stCondLst>
                                        </p:cTn>
                                        <p:tgtEl>
                                          <p:spTgt spid="70"/>
                                        </p:tgtEl>
                                        <p:attrNameLst>
                                          <p:attrName>style.visibility</p:attrName>
                                        </p:attrNameLst>
                                      </p:cBhvr>
                                      <p:to>
                                        <p:strVal val="visible"/>
                                      </p:to>
                                    </p:set>
                                    <p:animEffect transition="in" filter="fade">
                                      <p:cBhvr>
                                        <p:cTn id="261" dur="500"/>
                                        <p:tgtEl>
                                          <p:spTgt spid="70"/>
                                        </p:tgtEl>
                                      </p:cBhvr>
                                    </p:animEffect>
                                    <p:anim calcmode="lin" valueType="num">
                                      <p:cBhvr>
                                        <p:cTn id="262" dur="500" fill="hold"/>
                                        <p:tgtEl>
                                          <p:spTgt spid="70"/>
                                        </p:tgtEl>
                                        <p:attrNameLst>
                                          <p:attrName>ppt_x</p:attrName>
                                        </p:attrNameLst>
                                      </p:cBhvr>
                                      <p:tavLst>
                                        <p:tav tm="0">
                                          <p:val>
                                            <p:strVal val="#ppt_x"/>
                                          </p:val>
                                        </p:tav>
                                        <p:tav tm="100000">
                                          <p:val>
                                            <p:strVal val="#ppt_x"/>
                                          </p:val>
                                        </p:tav>
                                      </p:tavLst>
                                    </p:anim>
                                    <p:anim calcmode="lin" valueType="num">
                                      <p:cBhvr>
                                        <p:cTn id="263" dur="5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49" grpId="0"/>
      <p:bldP spid="50" grpId="0" animBg="1"/>
      <p:bldP spid="51" grpId="0"/>
      <p:bldP spid="53" grpId="0"/>
      <p:bldP spid="55" grpId="0"/>
      <p:bldP spid="57" grpId="0"/>
      <p:bldP spid="59" grpId="0"/>
      <p:bldP spid="61" grpId="0"/>
      <p:bldP spid="63" grpId="0"/>
      <p:bldP spid="64" grpId="0" animBg="1"/>
      <p:bldP spid="66" grpId="0"/>
      <p:bldP spid="68" grpId="0"/>
      <p:bldP spid="69" grpId="0" animBg="1"/>
      <p:bldP spid="70" grpId="0" animBg="1"/>
      <p:bldP spid="71" grpId="0" animBg="1"/>
      <p:bldP spid="72" grpId="0" animBg="1"/>
      <p:bldP spid="73" grpId="0" animBg="1"/>
      <p:bldP spid="75" grpId="0"/>
      <p:bldP spid="77" grpId="0"/>
      <p:bldP spid="79" grpId="0"/>
      <p:bldP spid="80" grpId="0" animBg="1"/>
      <p:bldP spid="82" grpId="0"/>
      <p:bldP spid="84" grpId="0"/>
      <p:bldP spid="86" grpId="0"/>
      <p:bldP spid="88" grpId="0"/>
      <p:bldP spid="90" grpId="0"/>
      <p:bldP spid="92" grpId="0"/>
      <p:bldP spid="94" grpId="0" animBg="1"/>
      <p:bldP spid="10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5168-2CDA-4E82-B98A-61DD75F33F2E}"/>
              </a:ext>
            </a:extLst>
          </p:cNvPr>
          <p:cNvSpPr>
            <a:spLocks noGrp="1"/>
          </p:cNvSpPr>
          <p:nvPr>
            <p:ph type="title"/>
          </p:nvPr>
        </p:nvSpPr>
        <p:spPr/>
        <p:txBody>
          <a:bodyPr/>
          <a:lstStyle/>
          <a:p>
            <a:r>
              <a:rPr lang="en-US" sz="3200" b="1" dirty="0"/>
              <a:t>Powerful alone. Better together</a:t>
            </a:r>
            <a:endParaRPr lang="en-US" sz="3200" dirty="0"/>
          </a:p>
        </p:txBody>
      </p:sp>
      <p:sp>
        <p:nvSpPr>
          <p:cNvPr id="23" name="Text Placeholder 22">
            <a:extLst>
              <a:ext uri="{FF2B5EF4-FFF2-40B4-BE49-F238E27FC236}">
                <a16:creationId xmlns:a16="http://schemas.microsoft.com/office/drawing/2014/main" id="{E245FE99-F3BE-4741-A1A4-062DF47B2BAD}"/>
              </a:ext>
            </a:extLst>
          </p:cNvPr>
          <p:cNvSpPr>
            <a:spLocks noGrp="1"/>
          </p:cNvSpPr>
          <p:nvPr>
            <p:ph type="body" sz="quarter" idx="11"/>
          </p:nvPr>
        </p:nvSpPr>
        <p:spPr>
          <a:xfrm>
            <a:off x="432090" y="1456896"/>
            <a:ext cx="8577009" cy="886127"/>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Build faster with Microsoft </a:t>
            </a:r>
            <a:r>
              <a:rPr lang="en-US" sz="1400" spc="0" dirty="0" err="1">
                <a:solidFill>
                  <a:schemeClr val="tx1"/>
                </a:solidFill>
                <a:latin typeface="+mj-lt"/>
              </a:rPr>
              <a:t>Dataverse</a:t>
            </a:r>
            <a:r>
              <a:rPr lang="en-US" sz="1400" spc="0" dirty="0">
                <a:solidFill>
                  <a:schemeClr val="tx1"/>
                </a:solidFill>
                <a:latin typeface="+mj-lt"/>
              </a:rPr>
              <a:t>: </a:t>
            </a:r>
            <a:r>
              <a:rPr lang="en-US" sz="1400" spc="0" dirty="0">
                <a:solidFill>
                  <a:schemeClr val="tx1"/>
                </a:solidFill>
              </a:rPr>
              <a:t>Make it easier to bring your data together and quickly create powerful apps using Microsoft </a:t>
            </a:r>
            <a:r>
              <a:rPr lang="en-US" sz="1400" spc="0" dirty="0" err="1">
                <a:solidFill>
                  <a:schemeClr val="tx1"/>
                </a:solidFill>
              </a:rPr>
              <a:t>Dataverse</a:t>
            </a:r>
            <a:r>
              <a:rPr lang="en-US" sz="1400" spc="0" dirty="0">
                <a:solidFill>
                  <a:schemeClr val="tx1"/>
                </a:solidFill>
              </a:rPr>
              <a:t>, a compliant and scalable data service and app platform that’s integrated into Power Apps</a:t>
            </a:r>
          </a:p>
        </p:txBody>
      </p:sp>
      <p:sp>
        <p:nvSpPr>
          <p:cNvPr id="24" name="Text Placeholder 23">
            <a:extLst>
              <a:ext uri="{FF2B5EF4-FFF2-40B4-BE49-F238E27FC236}">
                <a16:creationId xmlns:a16="http://schemas.microsoft.com/office/drawing/2014/main" id="{9AED571B-32F8-46A8-AF1A-D0E953ADAC7E}"/>
              </a:ext>
            </a:extLst>
          </p:cNvPr>
          <p:cNvSpPr>
            <a:spLocks noGrp="1"/>
          </p:cNvSpPr>
          <p:nvPr>
            <p:ph type="body" sz="quarter" idx="15"/>
          </p:nvPr>
        </p:nvSpPr>
        <p:spPr>
          <a:xfrm>
            <a:off x="432090" y="2442935"/>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Get a single source of truth across your organization: </a:t>
            </a:r>
            <a:r>
              <a:rPr lang="en-US" sz="1400" spc="0" dirty="0">
                <a:solidFill>
                  <a:schemeClr val="tx1"/>
                </a:solidFill>
              </a:rPr>
              <a:t>As Microsoft </a:t>
            </a:r>
            <a:r>
              <a:rPr lang="en-US" sz="1400" spc="0" dirty="0" err="1">
                <a:solidFill>
                  <a:schemeClr val="tx1"/>
                </a:solidFill>
              </a:rPr>
              <a:t>Dataverse</a:t>
            </a:r>
            <a:r>
              <a:rPr lang="en-US" sz="1400" spc="0" dirty="0">
                <a:solidFill>
                  <a:schemeClr val="tx1"/>
                </a:solidFill>
              </a:rPr>
              <a:t> standardizes your data through the common data model, it’s easier to build and run apps using the same data. And because Dynamics 365 applications are natively built on it, you can also build apps without needing additional data integration. All with the enterprise-grade security and manageability of Power Apps</a:t>
            </a:r>
          </a:p>
        </p:txBody>
      </p:sp>
      <p:sp>
        <p:nvSpPr>
          <p:cNvPr id="25" name="Text Placeholder 24">
            <a:extLst>
              <a:ext uri="{FF2B5EF4-FFF2-40B4-BE49-F238E27FC236}">
                <a16:creationId xmlns:a16="http://schemas.microsoft.com/office/drawing/2014/main" id="{54568DF0-92CE-4C29-B064-6F36BBB076BF}"/>
              </a:ext>
            </a:extLst>
          </p:cNvPr>
          <p:cNvSpPr>
            <a:spLocks noGrp="1"/>
          </p:cNvSpPr>
          <p:nvPr>
            <p:ph type="body" sz="quarter" idx="17"/>
          </p:nvPr>
        </p:nvSpPr>
        <p:spPr>
          <a:xfrm>
            <a:off x="432090" y="3573916"/>
            <a:ext cx="8577009" cy="1031069"/>
          </a:xfrm>
          <a:solidFill>
            <a:schemeClr val="bg1">
              <a:lumMod val="95000"/>
            </a:schemeClr>
          </a:solidFill>
        </p:spPr>
        <p:txBody>
          <a:bodyPr lIns="137160" tIns="91440" rIns="137160" bIns="91440"/>
          <a:lstStyle/>
          <a:p>
            <a:pPr>
              <a:lnSpc>
                <a:spcPct val="100000"/>
              </a:lnSpc>
            </a:pPr>
            <a:r>
              <a:rPr lang="en-US" sz="1400" spc="0" dirty="0">
                <a:solidFill>
                  <a:schemeClr val="tx1"/>
                </a:solidFill>
                <a:latin typeface="+mj-lt"/>
              </a:rPr>
              <a:t>Automate your apps with a business process engine: </a:t>
            </a:r>
            <a:r>
              <a:rPr lang="en-US" sz="1400" spc="0" dirty="0">
                <a:solidFill>
                  <a:schemeClr val="tx1"/>
                </a:solidFill>
              </a:rPr>
              <a:t>Guide people through business processes, start workflows automatically, and provide rules for your data validation using business process flows. Make your apps smarter with visually defined server-side logic that can set default values or provide validation logic</a:t>
            </a:r>
          </a:p>
        </p:txBody>
      </p:sp>
      <p:sp>
        <p:nvSpPr>
          <p:cNvPr id="26" name="Text Placeholder 25">
            <a:extLst>
              <a:ext uri="{FF2B5EF4-FFF2-40B4-BE49-F238E27FC236}">
                <a16:creationId xmlns:a16="http://schemas.microsoft.com/office/drawing/2014/main" id="{30AF110A-3521-4A47-8FCC-309EB0A60EC6}"/>
              </a:ext>
            </a:extLst>
          </p:cNvPr>
          <p:cNvSpPr>
            <a:spLocks noGrp="1"/>
          </p:cNvSpPr>
          <p:nvPr>
            <p:ph type="body" sz="quarter" idx="19"/>
          </p:nvPr>
        </p:nvSpPr>
        <p:spPr>
          <a:xfrm>
            <a:off x="432090" y="4704897"/>
            <a:ext cx="8577009" cy="849236"/>
          </a:xfrm>
          <a:solidFill>
            <a:schemeClr val="bg1">
              <a:lumMod val="95000"/>
            </a:schemeClr>
          </a:solidFill>
        </p:spPr>
        <p:txBody>
          <a:bodyPr lIns="137160" tIns="91440" rIns="137160" bIns="91440"/>
          <a:lstStyle/>
          <a:p>
            <a:pPr>
              <a:lnSpc>
                <a:spcPct val="100000"/>
              </a:lnSpc>
            </a:pPr>
            <a:r>
              <a:rPr lang="en-US" sz="1400" dirty="0">
                <a:latin typeface="+mj-lt"/>
              </a:rPr>
              <a:t>Built on the foundation of the common data model: </a:t>
            </a:r>
            <a:r>
              <a:rPr lang="en-US" sz="1400" dirty="0"/>
              <a:t>By defining a set of over 200 standard business tables, the common data model makes it easier for both you and third-parties to build apps. Tailor the model to your specific business needs by extending with custom tables and columns</a:t>
            </a:r>
          </a:p>
        </p:txBody>
      </p:sp>
      <p:sp>
        <p:nvSpPr>
          <p:cNvPr id="28" name="Rectangle 27">
            <a:extLst>
              <a:ext uri="{FF2B5EF4-FFF2-40B4-BE49-F238E27FC236}">
                <a16:creationId xmlns:a16="http://schemas.microsoft.com/office/drawing/2014/main" id="{6E6FD524-822B-47FA-8592-EF48A53FD6D5}"/>
              </a:ext>
              <a:ext uri="{C183D7F6-B498-43B3-948B-1728B52AA6E4}">
                <adec:decorative xmlns:adec="http://schemas.microsoft.com/office/drawing/2017/decorative" val="1"/>
              </a:ext>
            </a:extLst>
          </p:cNvPr>
          <p:cNvSpPr/>
          <p:nvPr/>
        </p:nvSpPr>
        <p:spPr bwMode="auto">
          <a:xfrm>
            <a:off x="9166577" y="1457325"/>
            <a:ext cx="2606323" cy="4096808"/>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AE44C5E0-9B19-42C6-8D7B-672475607A06}"/>
              </a:ext>
              <a:ext uri="{C183D7F6-B498-43B3-948B-1728B52AA6E4}">
                <adec:decorative xmlns:adec="http://schemas.microsoft.com/office/drawing/2017/decorative" val="1"/>
              </a:ext>
            </a:extLst>
          </p:cNvPr>
          <p:cNvPicPr>
            <a:picLocks noChangeAspect="1"/>
          </p:cNvPicPr>
          <p:nvPr/>
        </p:nvPicPr>
        <p:blipFill rotWithShape="1">
          <a:blip r:embed="rId3"/>
          <a:srcRect l="28052" r="49429"/>
          <a:stretch/>
        </p:blipFill>
        <p:spPr>
          <a:xfrm>
            <a:off x="9331205" y="1606826"/>
            <a:ext cx="2284217" cy="3793850"/>
          </a:xfrm>
          <a:prstGeom prst="rect">
            <a:avLst/>
          </a:prstGeom>
        </p:spPr>
      </p:pic>
    </p:spTree>
    <p:extLst>
      <p:ext uri="{BB962C8B-B14F-4D97-AF65-F5344CB8AC3E}">
        <p14:creationId xmlns:p14="http://schemas.microsoft.com/office/powerpoint/2010/main" val="40790682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C74F23-4B1E-4384-9D2D-F95807F7420F}"/>
              </a:ext>
            </a:extLst>
          </p:cNvPr>
          <p:cNvSpPr>
            <a:spLocks noGrp="1"/>
          </p:cNvSpPr>
          <p:nvPr>
            <p:ph type="title"/>
          </p:nvPr>
        </p:nvSpPr>
        <p:spPr/>
        <p:txBody>
          <a:bodyPr/>
          <a:lstStyle/>
          <a:p>
            <a:r>
              <a:rPr lang="en-US" dirty="0"/>
              <a:t>Summary</a:t>
            </a:r>
          </a:p>
        </p:txBody>
      </p:sp>
      <p:pic>
        <p:nvPicPr>
          <p:cNvPr id="3" name="Picture 2" descr="Icon of a box">
            <a:extLst>
              <a:ext uri="{FF2B5EF4-FFF2-40B4-BE49-F238E27FC236}">
                <a16:creationId xmlns:a16="http://schemas.microsoft.com/office/drawing/2014/main" id="{3D6FB6E9-42F4-4BC5-816C-69E07EA1294D}"/>
              </a:ext>
            </a:extLst>
          </p:cNvPr>
          <p:cNvPicPr>
            <a:picLocks noChangeAspect="1"/>
          </p:cNvPicPr>
          <p:nvPr/>
        </p:nvPicPr>
        <p:blipFill>
          <a:blip r:embed="rId3"/>
          <a:stretch>
            <a:fillRect/>
          </a:stretch>
        </p:blipFill>
        <p:spPr>
          <a:xfrm>
            <a:off x="433502" y="1189849"/>
            <a:ext cx="664464" cy="662940"/>
          </a:xfrm>
          <a:prstGeom prst="rect">
            <a:avLst/>
          </a:prstGeom>
        </p:spPr>
      </p:pic>
      <p:sp>
        <p:nvSpPr>
          <p:cNvPr id="25" name="Text Placeholder 24">
            <a:extLst>
              <a:ext uri="{FF2B5EF4-FFF2-40B4-BE49-F238E27FC236}">
                <a16:creationId xmlns:a16="http://schemas.microsoft.com/office/drawing/2014/main" id="{33AAFD07-DFFF-424C-AA79-A1B3DF14D42E}"/>
              </a:ext>
            </a:extLst>
          </p:cNvPr>
          <p:cNvSpPr>
            <a:spLocks noGrp="1"/>
          </p:cNvSpPr>
          <p:nvPr>
            <p:ph type="body" sz="quarter" idx="11"/>
          </p:nvPr>
        </p:nvSpPr>
        <p:spPr>
          <a:xfrm>
            <a:off x="1348660" y="1181557"/>
            <a:ext cx="10343856" cy="1369731"/>
          </a:xfrm>
        </p:spPr>
        <p:txBody>
          <a:bodyPr lIns="0" tIns="0" rIns="0" bIns="0" anchor="t" anchorCtr="0">
            <a:noAutofit/>
          </a:bodyPr>
          <a:lstStyle/>
          <a:p>
            <a:pPr marL="0" marR="0" lvl="0" indent="0" algn="l" defTabSz="914367" rtl="0" eaLnBrk="1" fontAlgn="auto" latinLnBrk="0" hangingPunct="1">
              <a:lnSpc>
                <a:spcPct val="80000"/>
              </a:lnSpc>
              <a:spcBef>
                <a:spcPts val="0"/>
              </a:spcBef>
              <a:spcAft>
                <a:spcPts val="4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Microsoft Power Platform </a:t>
            </a:r>
            <a:r>
              <a:rPr kumimoji="0" lang="en-US" sz="1600" b="0" i="0" u="none" strike="noStrike" kern="1200" cap="none" spc="0" normalizeH="0" baseline="0" noProof="0" dirty="0">
                <a:ln>
                  <a:noFill/>
                </a:ln>
                <a:solidFill>
                  <a:srgbClr val="191919"/>
                </a:solidFill>
                <a:effectLst/>
                <a:uLnTx/>
                <a:uFillTx/>
                <a:latin typeface="Segoe UI"/>
                <a:ea typeface="+mn-ea"/>
                <a:cs typeface="+mn-cs"/>
              </a:rPr>
              <a:t>offers a point-and-click approach which makes it easy for anyone familiar with Microsoft Office to create custom business solutions, data visualizations, and automated workflows </a:t>
            </a:r>
          </a:p>
          <a:p>
            <a:pPr marL="0" marR="0" lvl="0" indent="0" algn="l" defTabSz="914367" rtl="0" eaLnBrk="1" fontAlgn="auto" latinLnBrk="0" hangingPunct="1">
              <a:lnSpc>
                <a:spcPct val="8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It enables users to do three key actions on data that help them drive business:</a:t>
            </a:r>
            <a:r>
              <a:rPr kumimoji="0" lang="en-US" sz="1800" b="0" i="0" u="none" strike="noStrike" kern="1200" cap="none" spc="0" normalizeH="0" baseline="0" noProof="0" dirty="0">
                <a:ln>
                  <a:noFill/>
                </a:ln>
                <a:solidFill>
                  <a:srgbClr val="191919"/>
                </a:solidFill>
                <a:effectLst/>
                <a:uLnTx/>
                <a:uFillTx/>
                <a:latin typeface="Segoe UI Semibold"/>
                <a:ea typeface="+mn-ea"/>
                <a:cs typeface="+mn-cs"/>
              </a:rPr>
              <a:t> </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Gain insights from data (Analyze)</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Drive intelligent business processes via apps they build (Act)</a:t>
            </a:r>
          </a:p>
          <a:p>
            <a:pPr marL="0" marR="0" lvl="0" indent="0" algn="l" defTabSz="914367" rtl="0" eaLnBrk="1" fontAlgn="auto" latinLnBrk="0" hangingPunct="1">
              <a:lnSpc>
                <a:spcPct val="80000"/>
              </a:lnSpc>
              <a:spcBef>
                <a:spcPts val="200"/>
              </a:spcBef>
              <a:spcAft>
                <a:spcPts val="4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mn-cs"/>
              </a:rPr>
              <a:t>Automate business processes (Automate)</a:t>
            </a:r>
            <a:endParaRPr kumimoji="0" lang="en-US" sz="1600" b="0" i="0" u="none" strike="noStrike" kern="1200" cap="none" spc="0" normalizeH="0" baseline="0" noProof="0" dirty="0">
              <a:ln>
                <a:noFill/>
              </a:ln>
              <a:solidFill>
                <a:srgbClr val="191919"/>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3E077EF3-A89B-41F4-9AC8-BA5BA5FD682A}"/>
              </a:ext>
              <a:ext uri="{C183D7F6-B498-43B3-948B-1728B52AA6E4}">
                <adec:decorative xmlns:adec="http://schemas.microsoft.com/office/drawing/2017/decorative" val="1"/>
              </a:ext>
            </a:extLst>
          </p:cNvPr>
          <p:cNvCxnSpPr>
            <a:cxnSpLocks/>
          </p:cNvCxnSpPr>
          <p:nvPr/>
        </p:nvCxnSpPr>
        <p:spPr>
          <a:xfrm>
            <a:off x="1348660" y="2677444"/>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Logo of Power BI">
            <a:extLst>
              <a:ext uri="{FF2B5EF4-FFF2-40B4-BE49-F238E27FC236}">
                <a16:creationId xmlns:a16="http://schemas.microsoft.com/office/drawing/2014/main" id="{653E2607-5F5C-4360-A278-DA713E73AB7E}"/>
              </a:ext>
            </a:extLst>
          </p:cNvPr>
          <p:cNvPicPr>
            <a:picLocks noChangeAspect="1"/>
          </p:cNvPicPr>
          <p:nvPr/>
        </p:nvPicPr>
        <p:blipFill>
          <a:blip r:embed="rId4"/>
          <a:stretch>
            <a:fillRect/>
          </a:stretch>
        </p:blipFill>
        <p:spPr>
          <a:xfrm>
            <a:off x="433502" y="2704928"/>
            <a:ext cx="664464" cy="662940"/>
          </a:xfrm>
          <a:prstGeom prst="rect">
            <a:avLst/>
          </a:prstGeom>
        </p:spPr>
      </p:pic>
      <p:sp>
        <p:nvSpPr>
          <p:cNvPr id="7" name="TextBox 6">
            <a:extLst>
              <a:ext uri="{FF2B5EF4-FFF2-40B4-BE49-F238E27FC236}">
                <a16:creationId xmlns:a16="http://schemas.microsoft.com/office/drawing/2014/main" id="{DEAFCCBB-3A8A-45AA-8C85-4B1A3B51EDF8}"/>
              </a:ext>
            </a:extLst>
          </p:cNvPr>
          <p:cNvSpPr txBox="1">
            <a:spLocks/>
          </p:cNvSpPr>
          <p:nvPr/>
        </p:nvSpPr>
        <p:spPr>
          <a:xfrm>
            <a:off x="1348660" y="2834623"/>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BI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analyze and visualize data on a unified platform with data from internal and </a:t>
            </a:r>
            <a:br>
              <a:rPr kumimoji="0" lang="en-US" sz="1600" b="0" i="0" u="none" strike="noStrike" kern="1200" cap="none" spc="0" normalizeH="0" baseline="0" noProof="0">
                <a:ln>
                  <a:noFill/>
                </a:ln>
                <a:solidFill>
                  <a:srgbClr val="191919"/>
                </a:solidFill>
                <a:effectLst/>
                <a:uLnTx/>
                <a:uFillTx/>
                <a:latin typeface="Segoe UI"/>
                <a:ea typeface="+mn-ea"/>
                <a:cs typeface="+mn-cs"/>
              </a:rPr>
            </a:br>
            <a:r>
              <a:rPr kumimoji="0" lang="en-US" sz="1600" b="0" i="0" u="none" strike="noStrike" kern="1200" cap="none" spc="0" normalizeH="0" baseline="0" noProof="0">
                <a:ln>
                  <a:noFill/>
                </a:ln>
                <a:solidFill>
                  <a:srgbClr val="191919"/>
                </a:solidFill>
                <a:effectLst/>
                <a:uLnTx/>
                <a:uFillTx/>
                <a:latin typeface="Segoe UI"/>
                <a:ea typeface="+mn-ea"/>
                <a:cs typeface="+mn-cs"/>
              </a:rPr>
              <a:t>external sources</a:t>
            </a:r>
          </a:p>
        </p:txBody>
      </p:sp>
      <p:cxnSp>
        <p:nvCxnSpPr>
          <p:cNvPr id="72" name="Straight Connector 71">
            <a:extLst>
              <a:ext uri="{FF2B5EF4-FFF2-40B4-BE49-F238E27FC236}">
                <a16:creationId xmlns:a16="http://schemas.microsoft.com/office/drawing/2014/main" id="{5BB00830-7214-44E4-A21B-5308010D9544}"/>
              </a:ext>
              <a:ext uri="{C183D7F6-B498-43B3-948B-1728B52AA6E4}">
                <adec:decorative xmlns:adec="http://schemas.microsoft.com/office/drawing/2017/decorative" val="1"/>
              </a:ext>
            </a:extLst>
          </p:cNvPr>
          <p:cNvCxnSpPr>
            <a:cxnSpLocks/>
          </p:cNvCxnSpPr>
          <p:nvPr/>
        </p:nvCxnSpPr>
        <p:spPr>
          <a:xfrm>
            <a:off x="1348660" y="3450841"/>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Logo of Power Apps">
            <a:extLst>
              <a:ext uri="{FF2B5EF4-FFF2-40B4-BE49-F238E27FC236}">
                <a16:creationId xmlns:a16="http://schemas.microsoft.com/office/drawing/2014/main" id="{92F8ED9D-C845-46C6-85EF-F404C17867E8}"/>
              </a:ext>
            </a:extLst>
          </p:cNvPr>
          <p:cNvPicPr>
            <a:picLocks noChangeAspect="1"/>
          </p:cNvPicPr>
          <p:nvPr/>
        </p:nvPicPr>
        <p:blipFill>
          <a:blip r:embed="rId5"/>
          <a:stretch>
            <a:fillRect/>
          </a:stretch>
        </p:blipFill>
        <p:spPr>
          <a:xfrm>
            <a:off x="433502" y="3457956"/>
            <a:ext cx="664464" cy="662940"/>
          </a:xfrm>
          <a:prstGeom prst="rect">
            <a:avLst/>
          </a:prstGeom>
        </p:spPr>
      </p:pic>
      <p:sp>
        <p:nvSpPr>
          <p:cNvPr id="9" name="TextBox 8">
            <a:extLst>
              <a:ext uri="{FF2B5EF4-FFF2-40B4-BE49-F238E27FC236}">
                <a16:creationId xmlns:a16="http://schemas.microsoft.com/office/drawing/2014/main" id="{9971E45D-CEF9-46A5-B237-87B75A10194B}"/>
              </a:ext>
            </a:extLst>
          </p:cNvPr>
          <p:cNvSpPr txBox="1">
            <a:spLocks/>
          </p:cNvSpPr>
          <p:nvPr/>
        </p:nvSpPr>
        <p:spPr>
          <a:xfrm>
            <a:off x="1348660" y="3583135"/>
            <a:ext cx="10343856" cy="492443"/>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Semibold"/>
                <a:ea typeface="+mn-ea"/>
                <a:cs typeface="+mn-cs"/>
              </a:rPr>
              <a:t>Power Apps </a:t>
            </a:r>
            <a:r>
              <a:rPr kumimoji="0" lang="en-US" sz="1600" b="0" i="0" u="none" strike="noStrike" kern="1200" cap="none" spc="0" normalizeH="0" baseline="0" noProof="0">
                <a:ln>
                  <a:noFill/>
                </a:ln>
                <a:solidFill>
                  <a:srgbClr val="191919"/>
                </a:solidFill>
                <a:effectLst/>
                <a:uLnTx/>
                <a:uFillTx/>
                <a:latin typeface="Segoe UI"/>
                <a:ea typeface="+mn-ea"/>
                <a:cs typeface="+mn-cs"/>
              </a:rPr>
              <a:t>helps you build and deploy customized apps that work across web and mobile, embedded or standalone, on any device</a:t>
            </a:r>
          </a:p>
        </p:txBody>
      </p:sp>
      <p:cxnSp>
        <p:nvCxnSpPr>
          <p:cNvPr id="73" name="Straight Connector 72">
            <a:extLst>
              <a:ext uri="{FF2B5EF4-FFF2-40B4-BE49-F238E27FC236}">
                <a16:creationId xmlns:a16="http://schemas.microsoft.com/office/drawing/2014/main" id="{510E93B4-92A7-4DB5-B2A8-3E1A042436E9}"/>
              </a:ext>
              <a:ext uri="{C183D7F6-B498-43B3-948B-1728B52AA6E4}">
                <adec:decorative xmlns:adec="http://schemas.microsoft.com/office/drawing/2017/decorative" val="1"/>
              </a:ext>
            </a:extLst>
          </p:cNvPr>
          <p:cNvCxnSpPr>
            <a:cxnSpLocks/>
          </p:cNvCxnSpPr>
          <p:nvPr/>
        </p:nvCxnSpPr>
        <p:spPr>
          <a:xfrm>
            <a:off x="1348660" y="4170856"/>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Logo of Power Automate ">
            <a:extLst>
              <a:ext uri="{FF2B5EF4-FFF2-40B4-BE49-F238E27FC236}">
                <a16:creationId xmlns:a16="http://schemas.microsoft.com/office/drawing/2014/main" id="{D02B6F98-5F50-4272-8964-89F61F7F2F98}"/>
              </a:ext>
            </a:extLst>
          </p:cNvPr>
          <p:cNvPicPr>
            <a:picLocks noChangeAspect="1"/>
          </p:cNvPicPr>
          <p:nvPr/>
        </p:nvPicPr>
        <p:blipFill>
          <a:blip r:embed="rId6"/>
          <a:stretch>
            <a:fillRect/>
          </a:stretch>
        </p:blipFill>
        <p:spPr>
          <a:xfrm>
            <a:off x="433502" y="4166257"/>
            <a:ext cx="664464" cy="662940"/>
          </a:xfrm>
          <a:prstGeom prst="rect">
            <a:avLst/>
          </a:prstGeom>
        </p:spPr>
      </p:pic>
      <p:sp>
        <p:nvSpPr>
          <p:cNvPr id="12" name="TextBox 11">
            <a:extLst>
              <a:ext uri="{FF2B5EF4-FFF2-40B4-BE49-F238E27FC236}">
                <a16:creationId xmlns:a16="http://schemas.microsoft.com/office/drawing/2014/main" id="{C7CCE443-CB79-4575-9BF0-0A74E64263A4}"/>
              </a:ext>
            </a:extLst>
          </p:cNvPr>
          <p:cNvSpPr txBox="1">
            <a:spLocks/>
          </p:cNvSpPr>
          <p:nvPr/>
        </p:nvSpPr>
        <p:spPr>
          <a:xfrm>
            <a:off x="1348660" y="4385194"/>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Automate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automation workflows, from simple to advanced scenarios</a:t>
            </a:r>
          </a:p>
        </p:txBody>
      </p:sp>
      <p:cxnSp>
        <p:nvCxnSpPr>
          <p:cNvPr id="74" name="Straight Connector 73">
            <a:extLst>
              <a:ext uri="{FF2B5EF4-FFF2-40B4-BE49-F238E27FC236}">
                <a16:creationId xmlns:a16="http://schemas.microsoft.com/office/drawing/2014/main" id="{D16432AF-24EE-4C5F-86CE-60653CB27990}"/>
              </a:ext>
              <a:ext uri="{C183D7F6-B498-43B3-948B-1728B52AA6E4}">
                <adec:decorative xmlns:adec="http://schemas.microsoft.com/office/drawing/2017/decorative" val="1"/>
              </a:ext>
            </a:extLst>
          </p:cNvPr>
          <p:cNvCxnSpPr>
            <a:cxnSpLocks/>
          </p:cNvCxnSpPr>
          <p:nvPr/>
        </p:nvCxnSpPr>
        <p:spPr>
          <a:xfrm>
            <a:off x="1348660" y="4863269"/>
            <a:ext cx="1034385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Logo of Power Virtual Agents ">
            <a:extLst>
              <a:ext uri="{FF2B5EF4-FFF2-40B4-BE49-F238E27FC236}">
                <a16:creationId xmlns:a16="http://schemas.microsoft.com/office/drawing/2014/main" id="{F429AF62-AAC6-4BD8-9DDA-EE046FF0CD76}"/>
              </a:ext>
            </a:extLst>
          </p:cNvPr>
          <p:cNvPicPr>
            <a:picLocks noChangeAspect="1"/>
          </p:cNvPicPr>
          <p:nvPr/>
        </p:nvPicPr>
        <p:blipFill>
          <a:blip r:embed="rId7"/>
          <a:stretch>
            <a:fillRect/>
          </a:stretch>
        </p:blipFill>
        <p:spPr>
          <a:xfrm>
            <a:off x="433502" y="4863269"/>
            <a:ext cx="664464" cy="662940"/>
          </a:xfrm>
          <a:prstGeom prst="rect">
            <a:avLst/>
          </a:prstGeom>
        </p:spPr>
      </p:pic>
      <p:sp>
        <p:nvSpPr>
          <p:cNvPr id="15" name="TextBox 14">
            <a:extLst>
              <a:ext uri="{FF2B5EF4-FFF2-40B4-BE49-F238E27FC236}">
                <a16:creationId xmlns:a16="http://schemas.microsoft.com/office/drawing/2014/main" id="{05C7F295-38F3-429F-A41E-4EE81F6164D7}"/>
              </a:ext>
            </a:extLst>
          </p:cNvPr>
          <p:cNvSpPr txBox="1">
            <a:spLocks/>
          </p:cNvSpPr>
          <p:nvPr/>
        </p:nvSpPr>
        <p:spPr>
          <a:xfrm>
            <a:off x="1348660" y="5071628"/>
            <a:ext cx="10343856"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Semibold"/>
                <a:ea typeface="+mn-ea"/>
                <a:cs typeface="+mn-cs"/>
              </a:rPr>
              <a:t>Power Virtual Agents </a:t>
            </a:r>
            <a:r>
              <a:rPr kumimoji="0" lang="en-US" sz="1600" b="0" i="0" u="none" strike="noStrike" kern="1200" cap="none" spc="0" normalizeH="0" baseline="0" noProof="0" dirty="0">
                <a:ln>
                  <a:noFill/>
                </a:ln>
                <a:solidFill>
                  <a:srgbClr val="191919"/>
                </a:solidFill>
                <a:effectLst/>
                <a:uLnTx/>
                <a:uFillTx/>
                <a:latin typeface="Segoe UI"/>
                <a:ea typeface="+mn-ea"/>
                <a:cs typeface="+mn-cs"/>
              </a:rPr>
              <a:t>helps you create Chatbots</a:t>
            </a:r>
          </a:p>
        </p:txBody>
      </p:sp>
    </p:spTree>
    <p:extLst>
      <p:ext uri="{BB962C8B-B14F-4D97-AF65-F5344CB8AC3E}">
        <p14:creationId xmlns:p14="http://schemas.microsoft.com/office/powerpoint/2010/main" val="9947866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6">
            <a:extLst>
              <a:ext uri="{FF2B5EF4-FFF2-40B4-BE49-F238E27FC236}">
                <a16:creationId xmlns:a16="http://schemas.microsoft.com/office/drawing/2014/main" id="{381AF9E0-5069-4553-990A-60AC7FC2972B}"/>
              </a:ext>
            </a:extLst>
          </p:cNvPr>
          <p:cNvSpPr>
            <a:spLocks noGrp="1"/>
          </p:cNvSpPr>
          <p:nvPr>
            <p:ph type="title"/>
          </p:nvPr>
        </p:nvSpPr>
        <p:spPr>
          <a:xfrm>
            <a:off x="418643" y="3088902"/>
            <a:ext cx="1959432" cy="680196"/>
          </a:xfrm>
        </p:spPr>
        <p:txBody>
          <a:bodyPr/>
          <a:lstStyle/>
          <a:p>
            <a:r>
              <a:rPr lang="en-US" dirty="0"/>
              <a:t>Agenda</a:t>
            </a:r>
            <a:br>
              <a:rPr lang="en-US" dirty="0"/>
            </a:br>
            <a:endParaRPr lang="en-US" dirty="0"/>
          </a:p>
        </p:txBody>
      </p:sp>
      <p:sp>
        <p:nvSpPr>
          <p:cNvPr id="57" name="Text Placeholder 5">
            <a:extLst>
              <a:ext uri="{FF2B5EF4-FFF2-40B4-BE49-F238E27FC236}">
                <a16:creationId xmlns:a16="http://schemas.microsoft.com/office/drawing/2014/main" id="{A4F5CAE8-F25A-4EE3-A12A-7304E957CCE1}"/>
              </a:ext>
            </a:extLst>
          </p:cNvPr>
          <p:cNvSpPr txBox="1">
            <a:spLocks/>
          </p:cNvSpPr>
          <p:nvPr/>
        </p:nvSpPr>
        <p:spPr>
          <a:xfrm>
            <a:off x="4078288" y="457424"/>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What is Microsoft Power Platform</a:t>
            </a:r>
          </a:p>
        </p:txBody>
      </p:sp>
      <p:sp>
        <p:nvSpPr>
          <p:cNvPr id="58" name="Text Placeholder 1">
            <a:extLst>
              <a:ext uri="{FF2B5EF4-FFF2-40B4-BE49-F238E27FC236}">
                <a16:creationId xmlns:a16="http://schemas.microsoft.com/office/drawing/2014/main" id="{4B65A26A-6988-4126-8B2B-A6A3A429ED95}"/>
              </a:ext>
            </a:extLst>
          </p:cNvPr>
          <p:cNvSpPr txBox="1">
            <a:spLocks/>
          </p:cNvSpPr>
          <p:nvPr/>
        </p:nvSpPr>
        <p:spPr>
          <a:xfrm>
            <a:off x="4078288" y="1322483"/>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Data Connectors</a:t>
            </a:r>
          </a:p>
        </p:txBody>
      </p:sp>
      <p:sp>
        <p:nvSpPr>
          <p:cNvPr id="59" name="Text Placeholder 2">
            <a:extLst>
              <a:ext uri="{FF2B5EF4-FFF2-40B4-BE49-F238E27FC236}">
                <a16:creationId xmlns:a16="http://schemas.microsoft.com/office/drawing/2014/main" id="{6F569157-4C32-45F5-86AD-3B5D033C2839}"/>
              </a:ext>
            </a:extLst>
          </p:cNvPr>
          <p:cNvSpPr txBox="1">
            <a:spLocks/>
          </p:cNvSpPr>
          <p:nvPr/>
        </p:nvSpPr>
        <p:spPr>
          <a:xfrm>
            <a:off x="4078288" y="2187542"/>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Pulling it all together</a:t>
            </a:r>
          </a:p>
        </p:txBody>
      </p:sp>
      <p:grpSp>
        <p:nvGrpSpPr>
          <p:cNvPr id="60" name="Group 84">
            <a:extLst>
              <a:ext uri="{FF2B5EF4-FFF2-40B4-BE49-F238E27FC236}">
                <a16:creationId xmlns:a16="http://schemas.microsoft.com/office/drawing/2014/main" id="{ABF0C74F-68C6-4252-B08D-253CF4E22D74}"/>
              </a:ext>
            </a:extLst>
          </p:cNvPr>
          <p:cNvGrpSpPr/>
          <p:nvPr/>
        </p:nvGrpSpPr>
        <p:grpSpPr>
          <a:xfrm>
            <a:off x="3031668" y="3070738"/>
            <a:ext cx="702132" cy="702232"/>
            <a:chOff x="3031668" y="4725108"/>
            <a:chExt cx="702132" cy="702232"/>
          </a:xfrm>
        </p:grpSpPr>
        <p:grpSp>
          <p:nvGrpSpPr>
            <p:cNvPr id="61" name="Group 85">
              <a:extLst>
                <a:ext uri="{FF2B5EF4-FFF2-40B4-BE49-F238E27FC236}">
                  <a16:creationId xmlns:a16="http://schemas.microsoft.com/office/drawing/2014/main" id="{441B2233-4EE0-48B9-A7C8-BA8F3DC95ADE}"/>
                </a:ext>
              </a:extLst>
            </p:cNvPr>
            <p:cNvGrpSpPr/>
            <p:nvPr/>
          </p:nvGrpSpPr>
          <p:grpSpPr>
            <a:xfrm>
              <a:off x="3031668" y="4725108"/>
              <a:ext cx="702132" cy="702232"/>
              <a:chOff x="3031668" y="4725108"/>
              <a:chExt cx="702132" cy="702232"/>
            </a:xfrm>
          </p:grpSpPr>
          <p:sp>
            <p:nvSpPr>
              <p:cNvPr id="63" name="Freeform 5">
                <a:extLst>
                  <a:ext uri="{FF2B5EF4-FFF2-40B4-BE49-F238E27FC236}">
                    <a16:creationId xmlns:a16="http://schemas.microsoft.com/office/drawing/2014/main" id="{F0E95455-15E9-45A5-ABDB-6969E518188D}"/>
                  </a:ext>
                </a:extLst>
              </p:cNvPr>
              <p:cNvSpPr>
                <a:spLocks/>
              </p:cNvSpPr>
              <p:nvPr/>
            </p:nvSpPr>
            <p:spPr bwMode="auto">
              <a:xfrm>
                <a:off x="3031668" y="4725108"/>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E20F294D-C391-43A4-A2D5-4B79E140A734}"/>
                  </a:ext>
                </a:extLst>
              </p:cNvPr>
              <p:cNvSpPr>
                <a:spLocks noEditPoints="1"/>
              </p:cNvSpPr>
              <p:nvPr/>
            </p:nvSpPr>
            <p:spPr bwMode="auto">
              <a:xfrm>
                <a:off x="3079954" y="477396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safe" title="Icon of a locked safe">
              <a:extLst>
                <a:ext uri="{FF2B5EF4-FFF2-40B4-BE49-F238E27FC236}">
                  <a16:creationId xmlns:a16="http://schemas.microsoft.com/office/drawing/2014/main" id="{73FB30A6-7816-431C-AC38-141A5AC23593}"/>
                </a:ext>
              </a:extLst>
            </p:cNvPr>
            <p:cNvSpPr>
              <a:spLocks noChangeAspect="1" noEditPoints="1"/>
            </p:cNvSpPr>
            <p:nvPr/>
          </p:nvSpPr>
          <p:spPr bwMode="auto">
            <a:xfrm>
              <a:off x="3235909" y="4920606"/>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5" name="Text Placeholder 3">
            <a:extLst>
              <a:ext uri="{FF2B5EF4-FFF2-40B4-BE49-F238E27FC236}">
                <a16:creationId xmlns:a16="http://schemas.microsoft.com/office/drawing/2014/main" id="{BADB56CB-B8AF-4635-B75F-23DE2BB772A8}"/>
              </a:ext>
            </a:extLst>
          </p:cNvPr>
          <p:cNvSpPr txBox="1">
            <a:spLocks/>
          </p:cNvSpPr>
          <p:nvPr/>
        </p:nvSpPr>
        <p:spPr>
          <a:xfrm>
            <a:off x="4078288" y="3052601"/>
            <a:ext cx="7695070" cy="741783"/>
          </a:xfrm>
          <a:prstGeom prst="rect">
            <a:avLst/>
          </a:prstGeom>
        </p:spPr>
        <p:txBody>
          <a:bodyPr anchor="ct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dirty="0"/>
              <a:t>Get started with Power Apps</a:t>
            </a:r>
          </a:p>
        </p:txBody>
      </p:sp>
      <p:sp>
        <p:nvSpPr>
          <p:cNvPr id="66" name="Text Placeholder 4">
            <a:extLst>
              <a:ext uri="{FF2B5EF4-FFF2-40B4-BE49-F238E27FC236}">
                <a16:creationId xmlns:a16="http://schemas.microsoft.com/office/drawing/2014/main" id="{3EB684C6-068D-45C2-9F11-297505D91F57}"/>
              </a:ext>
            </a:extLst>
          </p:cNvPr>
          <p:cNvSpPr>
            <a:spLocks noGrp="1"/>
          </p:cNvSpPr>
          <p:nvPr>
            <p:ph type="body" sz="quarter" idx="21"/>
          </p:nvPr>
        </p:nvSpPr>
        <p:spPr>
          <a:xfrm>
            <a:off x="4078288" y="3917660"/>
            <a:ext cx="7695070" cy="741783"/>
          </a:xfrm>
        </p:spPr>
        <p:txBody>
          <a:bodyPr/>
          <a:lstStyle/>
          <a:p>
            <a:pPr lvl="1"/>
            <a:r>
              <a:rPr lang="en-US" dirty="0"/>
              <a:t> Power Apps related technologies</a:t>
            </a:r>
          </a:p>
        </p:txBody>
      </p:sp>
      <p:sp>
        <p:nvSpPr>
          <p:cNvPr id="67" name="Text Placeholder 6">
            <a:extLst>
              <a:ext uri="{FF2B5EF4-FFF2-40B4-BE49-F238E27FC236}">
                <a16:creationId xmlns:a16="http://schemas.microsoft.com/office/drawing/2014/main" id="{D3CF5107-9265-4CA4-8582-6ED40D1AB3D8}"/>
              </a:ext>
            </a:extLst>
          </p:cNvPr>
          <p:cNvSpPr>
            <a:spLocks noGrp="1"/>
          </p:cNvSpPr>
          <p:nvPr>
            <p:ph type="body" sz="quarter" idx="22"/>
          </p:nvPr>
        </p:nvSpPr>
        <p:spPr>
          <a:xfrm>
            <a:off x="4078288" y="4782717"/>
            <a:ext cx="7695070" cy="741783"/>
          </a:xfrm>
        </p:spPr>
        <p:txBody>
          <a:bodyPr/>
          <a:lstStyle/>
          <a:p>
            <a:pPr lvl="1"/>
            <a:r>
              <a:rPr lang="en-US" dirty="0"/>
              <a:t> Summary</a:t>
            </a:r>
          </a:p>
        </p:txBody>
      </p:sp>
      <p:grpSp>
        <p:nvGrpSpPr>
          <p:cNvPr id="68" name="Group 15">
            <a:extLst>
              <a:ext uri="{FF2B5EF4-FFF2-40B4-BE49-F238E27FC236}">
                <a16:creationId xmlns:a16="http://schemas.microsoft.com/office/drawing/2014/main" id="{BDD7939E-F7A5-484A-B790-F1E59A9437A4}"/>
              </a:ext>
            </a:extLst>
          </p:cNvPr>
          <p:cNvGrpSpPr/>
          <p:nvPr/>
        </p:nvGrpSpPr>
        <p:grpSpPr>
          <a:xfrm>
            <a:off x="3031668" y="3935251"/>
            <a:ext cx="702132" cy="702232"/>
            <a:chOff x="3031668" y="3935251"/>
            <a:chExt cx="702132" cy="702232"/>
          </a:xfrm>
        </p:grpSpPr>
        <p:grpSp>
          <p:nvGrpSpPr>
            <p:cNvPr id="69" name="Group 11">
              <a:extLst>
                <a:ext uri="{FF2B5EF4-FFF2-40B4-BE49-F238E27FC236}">
                  <a16:creationId xmlns:a16="http://schemas.microsoft.com/office/drawing/2014/main" id="{C5FD51D2-1EEE-4154-827B-E73300ADCB07}"/>
                </a:ext>
              </a:extLst>
            </p:cNvPr>
            <p:cNvGrpSpPr/>
            <p:nvPr/>
          </p:nvGrpSpPr>
          <p:grpSpPr>
            <a:xfrm>
              <a:off x="3031668" y="3935251"/>
              <a:ext cx="702132" cy="702232"/>
              <a:chOff x="3031668" y="3935251"/>
              <a:chExt cx="702132" cy="702232"/>
            </a:xfrm>
          </p:grpSpPr>
          <p:sp>
            <p:nvSpPr>
              <p:cNvPr id="71" name="Freeform 5">
                <a:extLst>
                  <a:ext uri="{FF2B5EF4-FFF2-40B4-BE49-F238E27FC236}">
                    <a16:creationId xmlns:a16="http://schemas.microsoft.com/office/drawing/2014/main" id="{6454DC16-C0CE-4626-B8F2-0AB6D4B54A8E}"/>
                  </a:ext>
                </a:extLst>
              </p:cNvPr>
              <p:cNvSpPr>
                <a:spLocks/>
              </p:cNvSpPr>
              <p:nvPr/>
            </p:nvSpPr>
            <p:spPr bwMode="auto">
              <a:xfrm>
                <a:off x="3031668" y="3935251"/>
                <a:ext cx="702132" cy="70223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6">
                <a:extLst>
                  <a:ext uri="{FF2B5EF4-FFF2-40B4-BE49-F238E27FC236}">
                    <a16:creationId xmlns:a16="http://schemas.microsoft.com/office/drawing/2014/main" id="{7F1C5D86-F33B-40FB-98CE-F63463F45F45}"/>
                  </a:ext>
                </a:extLst>
              </p:cNvPr>
              <p:cNvSpPr>
                <a:spLocks noEditPoints="1"/>
              </p:cNvSpPr>
              <p:nvPr/>
            </p:nvSpPr>
            <p:spPr bwMode="auto">
              <a:xfrm>
                <a:off x="3080522" y="3985249"/>
                <a:ext cx="605561" cy="604510"/>
              </a:xfrm>
              <a:prstGeom prst="ellipse">
                <a:avLst/>
              </a:prstGeom>
              <a:noFill/>
              <a:ln w="19050">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key" title="Icon of a key">
              <a:extLst>
                <a:ext uri="{FF2B5EF4-FFF2-40B4-BE49-F238E27FC236}">
                  <a16:creationId xmlns:a16="http://schemas.microsoft.com/office/drawing/2014/main" id="{A7074F5C-3A6E-4E25-AD50-94F0A1F11F40}"/>
                </a:ext>
              </a:extLst>
            </p:cNvPr>
            <p:cNvSpPr>
              <a:spLocks noChangeAspect="1" noEditPoints="1"/>
            </p:cNvSpPr>
            <p:nvPr/>
          </p:nvSpPr>
          <p:spPr bwMode="auto">
            <a:xfrm>
              <a:off x="3217873" y="4122351"/>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3" name="Group 18">
            <a:extLst>
              <a:ext uri="{FF2B5EF4-FFF2-40B4-BE49-F238E27FC236}">
                <a16:creationId xmlns:a16="http://schemas.microsoft.com/office/drawing/2014/main" id="{6691C422-3C11-4432-A648-40C2BBAD94C0}"/>
              </a:ext>
            </a:extLst>
          </p:cNvPr>
          <p:cNvGrpSpPr/>
          <p:nvPr/>
        </p:nvGrpSpPr>
        <p:grpSpPr>
          <a:xfrm>
            <a:off x="3031668" y="4799764"/>
            <a:ext cx="702132" cy="702132"/>
            <a:chOff x="3031668" y="4799764"/>
            <a:chExt cx="702132" cy="702132"/>
          </a:xfrm>
        </p:grpSpPr>
        <p:grpSp>
          <p:nvGrpSpPr>
            <p:cNvPr id="74" name="Group 17">
              <a:extLst>
                <a:ext uri="{FF2B5EF4-FFF2-40B4-BE49-F238E27FC236}">
                  <a16:creationId xmlns:a16="http://schemas.microsoft.com/office/drawing/2014/main" id="{2804D4AD-AF1D-4B80-9734-00F7483995F1}"/>
                </a:ext>
              </a:extLst>
            </p:cNvPr>
            <p:cNvGrpSpPr/>
            <p:nvPr/>
          </p:nvGrpSpPr>
          <p:grpSpPr>
            <a:xfrm>
              <a:off x="3031668" y="4799764"/>
              <a:ext cx="702132" cy="702132"/>
              <a:chOff x="3031668" y="4799764"/>
              <a:chExt cx="702132" cy="702132"/>
            </a:xfrm>
          </p:grpSpPr>
          <p:sp>
            <p:nvSpPr>
              <p:cNvPr id="76" name="AutoShape 3">
                <a:extLst>
                  <a:ext uri="{FF2B5EF4-FFF2-40B4-BE49-F238E27FC236}">
                    <a16:creationId xmlns:a16="http://schemas.microsoft.com/office/drawing/2014/main" id="{616C393A-1A3B-4A6E-AE18-ACDCD2C979E1}"/>
                  </a:ext>
                </a:extLst>
              </p:cNvPr>
              <p:cNvSpPr>
                <a:spLocks noChangeAspect="1" noChangeArrowheads="1" noTextEdit="1"/>
              </p:cNvSpPr>
              <p:nvPr/>
            </p:nvSpPr>
            <p:spPr bwMode="auto">
              <a:xfrm>
                <a:off x="3031668" y="4799764"/>
                <a:ext cx="702132" cy="70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5">
                <a:extLst>
                  <a:ext uri="{FF2B5EF4-FFF2-40B4-BE49-F238E27FC236}">
                    <a16:creationId xmlns:a16="http://schemas.microsoft.com/office/drawing/2014/main" id="{02609891-5EED-4E81-B3A9-5F165E0BCB20}"/>
                  </a:ext>
                </a:extLst>
              </p:cNvPr>
              <p:cNvSpPr>
                <a:spLocks/>
              </p:cNvSpPr>
              <p:nvPr/>
            </p:nvSpPr>
            <p:spPr bwMode="auto">
              <a:xfrm>
                <a:off x="3031668" y="4799764"/>
                <a:ext cx="702132" cy="702132"/>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6">
                <a:extLst>
                  <a:ext uri="{FF2B5EF4-FFF2-40B4-BE49-F238E27FC236}">
                    <a16:creationId xmlns:a16="http://schemas.microsoft.com/office/drawing/2014/main" id="{E38A8F77-1DFE-4B78-83D6-7E0DFF36B74A}"/>
                  </a:ext>
                </a:extLst>
              </p:cNvPr>
              <p:cNvSpPr>
                <a:spLocks noEditPoints="1"/>
              </p:cNvSpPr>
              <p:nvPr/>
            </p:nvSpPr>
            <p:spPr bwMode="auto">
              <a:xfrm>
                <a:off x="3087212" y="4854596"/>
                <a:ext cx="591044" cy="592469"/>
              </a:xfrm>
              <a:prstGeom prst="ellipse">
                <a:avLst/>
              </a:prstGeom>
              <a:noFill/>
              <a:ln w="19050" cap="flat">
                <a:solidFill>
                  <a:srgbClr val="243A5E"/>
                </a:solidFill>
                <a:prstDash val="sysDot"/>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fr-FR"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document_6" title="Icon of a document with a padlock in the lower right corner">
              <a:extLst>
                <a:ext uri="{FF2B5EF4-FFF2-40B4-BE49-F238E27FC236}">
                  <a16:creationId xmlns:a16="http://schemas.microsoft.com/office/drawing/2014/main" id="{6F850EF4-67EF-4241-AF84-2DED6D27BAC7}"/>
                </a:ext>
              </a:extLst>
            </p:cNvPr>
            <p:cNvSpPr>
              <a:spLocks noChangeAspect="1" noEditPoints="1"/>
            </p:cNvSpPr>
            <p:nvPr/>
          </p:nvSpPr>
          <p:spPr bwMode="auto">
            <a:xfrm>
              <a:off x="3236430" y="4967950"/>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79" name="Picture 7" descr="Icon of a box">
            <a:extLst>
              <a:ext uri="{FF2B5EF4-FFF2-40B4-BE49-F238E27FC236}">
                <a16:creationId xmlns:a16="http://schemas.microsoft.com/office/drawing/2014/main" id="{EB8878C4-467A-417E-8280-CDD155F00711}"/>
              </a:ext>
            </a:extLst>
          </p:cNvPr>
          <p:cNvPicPr>
            <a:picLocks noChangeAspect="1"/>
          </p:cNvPicPr>
          <p:nvPr/>
        </p:nvPicPr>
        <p:blipFill>
          <a:blip r:embed="rId3"/>
          <a:stretch>
            <a:fillRect/>
          </a:stretch>
        </p:blipFill>
        <p:spPr>
          <a:xfrm>
            <a:off x="3008009" y="478843"/>
            <a:ext cx="749449" cy="749449"/>
          </a:xfrm>
          <a:prstGeom prst="rect">
            <a:avLst/>
          </a:prstGeom>
        </p:spPr>
      </p:pic>
      <p:pic>
        <p:nvPicPr>
          <p:cNvPr id="80" name="Picture 9" descr="Icon of several circles connected to eachother by lines">
            <a:extLst>
              <a:ext uri="{FF2B5EF4-FFF2-40B4-BE49-F238E27FC236}">
                <a16:creationId xmlns:a16="http://schemas.microsoft.com/office/drawing/2014/main" id="{C7668556-0736-49BB-8294-3644EC928912}"/>
              </a:ext>
            </a:extLst>
          </p:cNvPr>
          <p:cNvPicPr>
            <a:picLocks noChangeAspect="1"/>
          </p:cNvPicPr>
          <p:nvPr/>
        </p:nvPicPr>
        <p:blipFill>
          <a:blip r:embed="rId4"/>
          <a:stretch>
            <a:fillRect/>
          </a:stretch>
        </p:blipFill>
        <p:spPr>
          <a:xfrm>
            <a:off x="3031668" y="1353441"/>
            <a:ext cx="704088" cy="704088"/>
          </a:xfrm>
          <a:prstGeom prst="rect">
            <a:avLst/>
          </a:prstGeom>
        </p:spPr>
      </p:pic>
      <p:pic>
        <p:nvPicPr>
          <p:cNvPr id="81" name="Picture 10" descr="Icon of an archival box">
            <a:extLst>
              <a:ext uri="{FF2B5EF4-FFF2-40B4-BE49-F238E27FC236}">
                <a16:creationId xmlns:a16="http://schemas.microsoft.com/office/drawing/2014/main" id="{672CB9BB-29FA-49D9-924B-C2AF2D61EBE7}"/>
              </a:ext>
            </a:extLst>
          </p:cNvPr>
          <p:cNvPicPr>
            <a:picLocks noChangeAspect="1"/>
          </p:cNvPicPr>
          <p:nvPr/>
        </p:nvPicPr>
        <p:blipFill>
          <a:blip r:embed="rId5"/>
          <a:stretch>
            <a:fillRect/>
          </a:stretch>
        </p:blipFill>
        <p:spPr>
          <a:xfrm>
            <a:off x="3031668" y="2204369"/>
            <a:ext cx="704088" cy="704088"/>
          </a:xfrm>
          <a:prstGeom prst="rect">
            <a:avLst/>
          </a:prstGeom>
        </p:spPr>
      </p:pic>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28681" y="2505670"/>
            <a:ext cx="5428936" cy="1477328"/>
          </a:xfrm>
        </p:spPr>
        <p:txBody>
          <a:bodyPr wrap="square" lIns="0" tIns="0" rIns="0" bIns="0" anchor="b" anchorCtr="0">
            <a:spAutoFit/>
          </a:bodyPr>
          <a:lstStyle>
            <a:lvl1pPr marL="0" marR="0" indent="0" algn="l" defTabSz="412667" rtl="0" eaLnBrk="1" fontAlgn="auto" latinLnBrk="0" hangingPunct="1">
              <a:lnSpc>
                <a:spcPct val="100000"/>
              </a:lnSpc>
              <a:spcBef>
                <a:spcPct val="0"/>
              </a:spcBef>
              <a:spcAft>
                <a:spcPct val="0"/>
              </a:spcAft>
              <a:buClrTx/>
              <a:buSzTx/>
              <a:buFontTx/>
              <a:buNone/>
              <a:defRPr sz="3600" b="0" i="0" kern="1200" spc="-50" baseline="0">
                <a:solidFill>
                  <a:schemeClr val="bg1"/>
                </a:solidFill>
                <a:latin typeface="+mj-lt"/>
                <a:cs typeface="Segoe UI Semibold" panose="020B0502040204020203" pitchFamily="34" charset="0"/>
              </a:defRPr>
            </a:lvl1pPr>
          </a:lstStyle>
          <a:p>
            <a:r>
              <a:rPr lang="en-US" sz="4800" dirty="0">
                <a:solidFill>
                  <a:schemeClr val="tx1"/>
                </a:solidFill>
              </a:rPr>
              <a:t>Get started with </a:t>
            </a:r>
            <a:br>
              <a:rPr lang="en-US" sz="4800" dirty="0">
                <a:solidFill>
                  <a:schemeClr val="tx1"/>
                </a:solidFill>
              </a:rPr>
            </a:br>
            <a:r>
              <a:rPr lang="en-US" sz="4800" dirty="0">
                <a:solidFill>
                  <a:schemeClr val="tx1"/>
                </a:solidFill>
              </a:rPr>
              <a:t>Power Apps</a:t>
            </a: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dirty="0"/>
              <a:t>Lesson 4: Get started with Power Apps</a:t>
            </a:r>
          </a:p>
        </p:txBody>
      </p:sp>
      <p:sp>
        <p:nvSpPr>
          <p:cNvPr id="7" name="Archive_F03F" title="Icon of an archival box">
            <a:extLst>
              <a:ext uri="{FF2B5EF4-FFF2-40B4-BE49-F238E27FC236}">
                <a16:creationId xmlns:a16="http://schemas.microsoft.com/office/drawing/2014/main" id="{77CBC2C0-8DBC-437A-95F6-498B54683808}"/>
              </a:ext>
            </a:extLst>
          </p:cNvPr>
          <p:cNvSpPr>
            <a:spLocks noChangeAspect="1" noEditPoints="1"/>
          </p:cNvSpPr>
          <p:nvPr/>
        </p:nvSpPr>
        <p:spPr bwMode="auto">
          <a:xfrm>
            <a:off x="10144125" y="2909524"/>
            <a:ext cx="1192158" cy="103382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363437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Intro to 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latin typeface="+mj-lt"/>
              </a:rPr>
              <a:t>With Power Apps, you can:</a:t>
            </a:r>
          </a:p>
          <a:p>
            <a:pPr marL="0" indent="0">
              <a:spcAft>
                <a:spcPts val="1800"/>
              </a:spcAft>
              <a:buFont typeface="Arial" panose="020B0604020202020204" pitchFamily="34" charset="0"/>
              <a:buNone/>
            </a:pPr>
            <a:r>
              <a:rPr lang="en-US" altLang="zh-CN" sz="1800" dirty="0"/>
              <a:t>Build an app quickly by using the skills that you already have</a:t>
            </a:r>
          </a:p>
          <a:p>
            <a:pPr marL="0" indent="0">
              <a:spcAft>
                <a:spcPts val="1800"/>
              </a:spcAft>
              <a:buFont typeface="Arial" panose="020B0604020202020204" pitchFamily="34" charset="0"/>
              <a:buNone/>
            </a:pPr>
            <a:r>
              <a:rPr lang="en-US" altLang="zh-CN" sz="1800" dirty="0"/>
              <a:t>Connect to the cloud services and data sources that you're already using</a:t>
            </a:r>
          </a:p>
          <a:p>
            <a:pPr marL="0" indent="0">
              <a:spcAft>
                <a:spcPts val="1800"/>
              </a:spcAft>
              <a:buFont typeface="Arial" panose="020B0604020202020204" pitchFamily="34" charset="0"/>
              <a:buNone/>
            </a:pPr>
            <a:r>
              <a:rPr lang="en-US" altLang="zh-CN" sz="1800" dirty="0"/>
              <a:t>Share your apps instantly so that coworkers can use them on their phones and tablets</a:t>
            </a:r>
          </a:p>
        </p:txBody>
      </p:sp>
      <p:pic>
        <p:nvPicPr>
          <p:cNvPr id="7" name="Picture 2" descr="Power Apps on different devices">
            <a:extLst>
              <a:ext uri="{FF2B5EF4-FFF2-40B4-BE49-F238E27FC236}">
                <a16:creationId xmlns:a16="http://schemas.microsoft.com/office/drawing/2014/main" id="{1DCECC87-AE9B-4C7C-B5D3-A99BFDC77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28530" y="1546517"/>
            <a:ext cx="5020003" cy="383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1760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D82C947-B2C9-4D1A-804C-AA6472770695}"/>
              </a:ext>
            </a:extLst>
          </p:cNvPr>
          <p:cNvSpPr>
            <a:spLocks noGrp="1"/>
          </p:cNvSpPr>
          <p:nvPr>
            <p:ph type="title"/>
          </p:nvPr>
        </p:nvSpPr>
        <p:spPr/>
        <p:txBody>
          <a:bodyPr/>
          <a:lstStyle/>
          <a:p>
            <a:r>
              <a:rPr lang="en-US" dirty="0"/>
              <a:t>What types of app can you build?</a:t>
            </a:r>
          </a:p>
        </p:txBody>
      </p:sp>
      <p:pic>
        <p:nvPicPr>
          <p:cNvPr id="98" name="Picture Placeholder 97" descr="Screenshot of property listings highlighting Close to Schools Tab">
            <a:extLst>
              <a:ext uri="{FF2B5EF4-FFF2-40B4-BE49-F238E27FC236}">
                <a16:creationId xmlns:a16="http://schemas.microsoft.com/office/drawing/2014/main" id="{20543D46-FF39-4072-8E20-E1498CD569C8}"/>
              </a:ext>
            </a:extLst>
          </p:cNvPr>
          <p:cNvPicPr>
            <a:picLocks noGrp="1" noChangeAspect="1"/>
          </p:cNvPicPr>
          <p:nvPr>
            <p:ph type="pic" sz="quarter" idx="21"/>
          </p:nvPr>
        </p:nvPicPr>
        <p:blipFill rotWithShape="1">
          <a:blip r:embed="rId3"/>
          <a:srcRect t="568" b="568"/>
          <a:stretch/>
        </p:blipFill>
        <p:spPr/>
      </p:pic>
      <p:sp>
        <p:nvSpPr>
          <p:cNvPr id="74" name="Text Placeholder 73">
            <a:extLst>
              <a:ext uri="{FF2B5EF4-FFF2-40B4-BE49-F238E27FC236}">
                <a16:creationId xmlns:a16="http://schemas.microsoft.com/office/drawing/2014/main" id="{C1214BB4-AF22-4B4A-B1DB-8B9DC7104102}"/>
              </a:ext>
            </a:extLst>
          </p:cNvPr>
          <p:cNvSpPr>
            <a:spLocks noGrp="1"/>
          </p:cNvSpPr>
          <p:nvPr>
            <p:ph type="body" sz="quarter" idx="29"/>
          </p:nvPr>
        </p:nvSpPr>
        <p:spPr/>
        <p:txBody>
          <a:bodyPr/>
          <a:lstStyle/>
          <a:p>
            <a:pPr lvl="0"/>
            <a:r>
              <a:rPr lang="en-US" noProof="0" dirty="0"/>
              <a:t>Canvas</a:t>
            </a:r>
          </a:p>
        </p:txBody>
      </p:sp>
      <p:sp>
        <p:nvSpPr>
          <p:cNvPr id="68" name="Text Placeholder 67">
            <a:extLst>
              <a:ext uri="{FF2B5EF4-FFF2-40B4-BE49-F238E27FC236}">
                <a16:creationId xmlns:a16="http://schemas.microsoft.com/office/drawing/2014/main" id="{7CFCCB70-C92B-438A-97FC-07C0B2066CCE}"/>
              </a:ext>
            </a:extLst>
          </p:cNvPr>
          <p:cNvSpPr>
            <a:spLocks noGrp="1"/>
          </p:cNvSpPr>
          <p:nvPr>
            <p:ph type="body" sz="quarter" idx="17"/>
          </p:nvPr>
        </p:nvSpPr>
        <p:spPr/>
        <p:txBody>
          <a:bodyPr/>
          <a:lstStyle/>
          <a:p>
            <a:r>
              <a:rPr lang="en-US" dirty="0"/>
              <a:t>User experience focused, typically task or</a:t>
            </a:r>
            <a:br>
              <a:rPr lang="en-US" dirty="0"/>
            </a:br>
            <a:r>
              <a:rPr lang="en-US" dirty="0"/>
              <a:t>role-based apps leveraging mash up data from multiple data sources</a:t>
            </a:r>
          </a:p>
        </p:txBody>
      </p:sp>
      <p:pic>
        <p:nvPicPr>
          <p:cNvPr id="104" name="Picture Placeholder 103" descr="Screenshot of PowerApps Dashboard displaying Real Estate Properties">
            <a:extLst>
              <a:ext uri="{FF2B5EF4-FFF2-40B4-BE49-F238E27FC236}">
                <a16:creationId xmlns:a16="http://schemas.microsoft.com/office/drawing/2014/main" id="{84C4C16C-EDE8-4E84-8434-AE1D9D8F8FCC}"/>
              </a:ext>
            </a:extLst>
          </p:cNvPr>
          <p:cNvPicPr>
            <a:picLocks noGrp="1" noChangeAspect="1"/>
          </p:cNvPicPr>
          <p:nvPr>
            <p:ph type="pic" sz="quarter" idx="26"/>
          </p:nvPr>
        </p:nvPicPr>
        <p:blipFill rotWithShape="1">
          <a:blip r:embed="rId4"/>
          <a:srcRect t="568" b="568"/>
          <a:stretch/>
        </p:blipFill>
        <p:spPr/>
      </p:pic>
      <p:sp>
        <p:nvSpPr>
          <p:cNvPr id="75" name="Text Placeholder 74">
            <a:extLst>
              <a:ext uri="{FF2B5EF4-FFF2-40B4-BE49-F238E27FC236}">
                <a16:creationId xmlns:a16="http://schemas.microsoft.com/office/drawing/2014/main" id="{FE7DBE80-E77C-44B1-B864-4ED1463363AF}"/>
              </a:ext>
            </a:extLst>
          </p:cNvPr>
          <p:cNvSpPr>
            <a:spLocks noGrp="1"/>
          </p:cNvSpPr>
          <p:nvPr>
            <p:ph type="body" sz="quarter" idx="30"/>
          </p:nvPr>
        </p:nvSpPr>
        <p:spPr/>
        <p:txBody>
          <a:bodyPr/>
          <a:lstStyle/>
          <a:p>
            <a:pPr lvl="0"/>
            <a:r>
              <a:rPr lang="en-US" noProof="0" dirty="0"/>
              <a:t>Model-Driven</a:t>
            </a:r>
          </a:p>
        </p:txBody>
      </p:sp>
      <p:sp>
        <p:nvSpPr>
          <p:cNvPr id="70" name="Text Placeholder 69">
            <a:extLst>
              <a:ext uri="{FF2B5EF4-FFF2-40B4-BE49-F238E27FC236}">
                <a16:creationId xmlns:a16="http://schemas.microsoft.com/office/drawing/2014/main" id="{452EDA2F-C3F7-415B-9082-573060D616B6}"/>
              </a:ext>
            </a:extLst>
          </p:cNvPr>
          <p:cNvSpPr>
            <a:spLocks noGrp="1"/>
          </p:cNvSpPr>
          <p:nvPr>
            <p:ph type="body" sz="quarter" idx="24"/>
          </p:nvPr>
        </p:nvSpPr>
        <p:spPr/>
        <p:txBody>
          <a:bodyPr/>
          <a:lstStyle/>
          <a:p>
            <a:r>
              <a:rPr lang="en-US" dirty="0"/>
              <a:t>Leverages your organizations data model, relationships, and business processes in immersive, responsive applications</a:t>
            </a:r>
          </a:p>
        </p:txBody>
      </p:sp>
      <p:pic>
        <p:nvPicPr>
          <p:cNvPr id="100" name="Picture Placeholder 99" descr="Screenshot of Contoso Limited page showing an image of Property">
            <a:extLst>
              <a:ext uri="{FF2B5EF4-FFF2-40B4-BE49-F238E27FC236}">
                <a16:creationId xmlns:a16="http://schemas.microsoft.com/office/drawing/2014/main" id="{CA7A2C3F-0F39-4447-B2F8-B78767AAF999}"/>
              </a:ext>
            </a:extLst>
          </p:cNvPr>
          <p:cNvPicPr>
            <a:picLocks noGrp="1" noChangeAspect="1"/>
          </p:cNvPicPr>
          <p:nvPr>
            <p:ph type="pic" sz="quarter" idx="27"/>
          </p:nvPr>
        </p:nvPicPr>
        <p:blipFill rotWithShape="1">
          <a:blip r:embed="rId5"/>
          <a:srcRect t="759" b="759"/>
          <a:stretch/>
        </p:blipFill>
        <p:spPr/>
      </p:pic>
      <p:sp>
        <p:nvSpPr>
          <p:cNvPr id="76" name="Text Placeholder 75">
            <a:extLst>
              <a:ext uri="{FF2B5EF4-FFF2-40B4-BE49-F238E27FC236}">
                <a16:creationId xmlns:a16="http://schemas.microsoft.com/office/drawing/2014/main" id="{687EC8D3-33DA-4A93-870E-8D43F17B0FB2}"/>
              </a:ext>
            </a:extLst>
          </p:cNvPr>
          <p:cNvSpPr>
            <a:spLocks noGrp="1"/>
          </p:cNvSpPr>
          <p:nvPr>
            <p:ph type="body" sz="quarter" idx="31"/>
          </p:nvPr>
        </p:nvSpPr>
        <p:spPr/>
        <p:txBody>
          <a:bodyPr/>
          <a:lstStyle/>
          <a:p>
            <a:r>
              <a:rPr lang="en-US" dirty="0"/>
              <a:t>Portal apps</a:t>
            </a:r>
          </a:p>
        </p:txBody>
      </p:sp>
      <p:sp>
        <p:nvSpPr>
          <p:cNvPr id="71" name="Text Placeholder 70">
            <a:extLst>
              <a:ext uri="{FF2B5EF4-FFF2-40B4-BE49-F238E27FC236}">
                <a16:creationId xmlns:a16="http://schemas.microsoft.com/office/drawing/2014/main" id="{E5C28BDB-8593-4CF1-9051-81B704585496}"/>
              </a:ext>
            </a:extLst>
          </p:cNvPr>
          <p:cNvSpPr>
            <a:spLocks noGrp="1"/>
          </p:cNvSpPr>
          <p:nvPr>
            <p:ph type="body" sz="quarter" idx="25"/>
          </p:nvPr>
        </p:nvSpPr>
        <p:spPr>
          <a:xfrm>
            <a:off x="8144083" y="5014828"/>
            <a:ext cx="3618381" cy="523220"/>
          </a:xfrm>
        </p:spPr>
        <p:txBody>
          <a:bodyPr/>
          <a:lstStyle/>
          <a:p>
            <a:r>
              <a:rPr lang="en-US" dirty="0"/>
              <a:t>Provides secure data access to internal and external stakeholders</a:t>
            </a:r>
          </a:p>
        </p:txBody>
      </p:sp>
    </p:spTree>
    <p:extLst>
      <p:ext uri="{BB962C8B-B14F-4D97-AF65-F5344CB8AC3E}">
        <p14:creationId xmlns:p14="http://schemas.microsoft.com/office/powerpoint/2010/main" val="258674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6A1-FF76-4589-8BB9-ADDD7FC9FC87}"/>
              </a:ext>
            </a:extLst>
          </p:cNvPr>
          <p:cNvSpPr>
            <a:spLocks noGrp="1"/>
          </p:cNvSpPr>
          <p:nvPr>
            <p:ph type="title"/>
          </p:nvPr>
        </p:nvSpPr>
        <p:spPr/>
        <p:txBody>
          <a:bodyPr/>
          <a:lstStyle/>
          <a:p>
            <a:r>
              <a:rPr lang="en-US" dirty="0"/>
              <a:t>What’s the difference?</a:t>
            </a:r>
          </a:p>
        </p:txBody>
      </p:sp>
      <p:sp>
        <p:nvSpPr>
          <p:cNvPr id="67" name="Text Placeholder 66">
            <a:extLst>
              <a:ext uri="{FF2B5EF4-FFF2-40B4-BE49-F238E27FC236}">
                <a16:creationId xmlns:a16="http://schemas.microsoft.com/office/drawing/2014/main" id="{64AA9F8E-807F-4BBF-8BD9-069EA5C6D9AA}"/>
              </a:ext>
            </a:extLst>
          </p:cNvPr>
          <p:cNvSpPr>
            <a:spLocks noGrp="1"/>
          </p:cNvSpPr>
          <p:nvPr>
            <p:ph type="body" sz="quarter" idx="22"/>
          </p:nvPr>
        </p:nvSpPr>
        <p:spPr>
          <a:xfrm>
            <a:off x="435392" y="1184858"/>
            <a:ext cx="5460583" cy="646331"/>
          </a:xfrm>
        </p:spPr>
        <p:txBody>
          <a:bodyPr/>
          <a:lstStyle/>
          <a:p>
            <a:r>
              <a:rPr lang="en-US" dirty="0"/>
              <a:t>Canvas</a:t>
            </a:r>
          </a:p>
        </p:txBody>
      </p:sp>
      <p:sp>
        <p:nvSpPr>
          <p:cNvPr id="57" name="Content Placeholder 56">
            <a:extLst>
              <a:ext uri="{FF2B5EF4-FFF2-40B4-BE49-F238E27FC236}">
                <a16:creationId xmlns:a16="http://schemas.microsoft.com/office/drawing/2014/main" id="{6299B270-29BE-438F-9C08-C4775954B1E2}"/>
              </a:ext>
            </a:extLst>
          </p:cNvPr>
          <p:cNvSpPr>
            <a:spLocks noGrp="1"/>
          </p:cNvSpPr>
          <p:nvPr>
            <p:ph sz="quarter" idx="10"/>
          </p:nvPr>
        </p:nvSpPr>
        <p:spPr>
          <a:xfrm>
            <a:off x="435392" y="1945930"/>
            <a:ext cx="5460583" cy="307777"/>
          </a:xfrm>
        </p:spPr>
        <p:txBody>
          <a:bodyPr/>
          <a:lstStyle/>
          <a:p>
            <a:r>
              <a:rPr lang="en-US" dirty="0"/>
              <a:t>Leverage data from different sources</a:t>
            </a:r>
          </a:p>
        </p:txBody>
      </p:sp>
      <p:sp>
        <p:nvSpPr>
          <p:cNvPr id="58" name="Content Placeholder 57">
            <a:extLst>
              <a:ext uri="{FF2B5EF4-FFF2-40B4-BE49-F238E27FC236}">
                <a16:creationId xmlns:a16="http://schemas.microsoft.com/office/drawing/2014/main" id="{FF9A2552-E31B-4F9F-B1C0-493A10B9B210}"/>
              </a:ext>
            </a:extLst>
          </p:cNvPr>
          <p:cNvSpPr>
            <a:spLocks noGrp="1"/>
          </p:cNvSpPr>
          <p:nvPr>
            <p:ph sz="quarter" idx="11"/>
          </p:nvPr>
        </p:nvSpPr>
        <p:spPr>
          <a:xfrm>
            <a:off x="436561" y="2510677"/>
            <a:ext cx="5459414" cy="307777"/>
          </a:xfrm>
        </p:spPr>
        <p:txBody>
          <a:bodyPr/>
          <a:lstStyle/>
          <a:p>
            <a:r>
              <a:rPr lang="en-US" dirty="0"/>
              <a:t>Generally task or screen </a:t>
            </a:r>
            <a:r>
              <a:rPr lang="en-US" dirty="0" err="1"/>
              <a:t>fo</a:t>
            </a:r>
            <a:r>
              <a:rPr lang="en-US" dirty="0"/>
              <a:t> </a:t>
            </a:r>
            <a:r>
              <a:rPr lang="en-US" dirty="0" err="1"/>
              <a:t>cused</a:t>
            </a:r>
            <a:endParaRPr lang="en-US" dirty="0"/>
          </a:p>
        </p:txBody>
      </p:sp>
      <p:sp>
        <p:nvSpPr>
          <p:cNvPr id="59" name="Content Placeholder 58">
            <a:extLst>
              <a:ext uri="{FF2B5EF4-FFF2-40B4-BE49-F238E27FC236}">
                <a16:creationId xmlns:a16="http://schemas.microsoft.com/office/drawing/2014/main" id="{EF6BF5A6-11E9-43CA-A3AD-B8F7305CCC44}"/>
              </a:ext>
            </a:extLst>
          </p:cNvPr>
          <p:cNvSpPr>
            <a:spLocks noGrp="1"/>
          </p:cNvSpPr>
          <p:nvPr>
            <p:ph sz="quarter" idx="14"/>
          </p:nvPr>
        </p:nvSpPr>
        <p:spPr>
          <a:xfrm>
            <a:off x="436561" y="3073013"/>
            <a:ext cx="5459414" cy="307777"/>
          </a:xfrm>
        </p:spPr>
        <p:txBody>
          <a:bodyPr/>
          <a:lstStyle/>
          <a:p>
            <a:r>
              <a:rPr lang="en-US" dirty="0"/>
              <a:t>Customized UI</a:t>
            </a:r>
          </a:p>
        </p:txBody>
      </p:sp>
      <p:sp>
        <p:nvSpPr>
          <p:cNvPr id="60" name="Content Placeholder 59">
            <a:extLst>
              <a:ext uri="{FF2B5EF4-FFF2-40B4-BE49-F238E27FC236}">
                <a16:creationId xmlns:a16="http://schemas.microsoft.com/office/drawing/2014/main" id="{5DD8C326-67B3-4C6F-B566-3022F8EDFEFA}"/>
              </a:ext>
            </a:extLst>
          </p:cNvPr>
          <p:cNvSpPr>
            <a:spLocks noGrp="1"/>
          </p:cNvSpPr>
          <p:nvPr>
            <p:ph sz="quarter" idx="15"/>
          </p:nvPr>
        </p:nvSpPr>
        <p:spPr>
          <a:xfrm>
            <a:off x="435393" y="3635349"/>
            <a:ext cx="5460582" cy="307777"/>
          </a:xfrm>
        </p:spPr>
        <p:txBody>
          <a:bodyPr/>
          <a:lstStyle/>
          <a:p>
            <a:r>
              <a:rPr lang="en-US" dirty="0"/>
              <a:t>Device Interaction</a:t>
            </a:r>
          </a:p>
        </p:txBody>
      </p:sp>
      <p:sp>
        <p:nvSpPr>
          <p:cNvPr id="55" name="Content Placeholder 54">
            <a:extLst>
              <a:ext uri="{FF2B5EF4-FFF2-40B4-BE49-F238E27FC236}">
                <a16:creationId xmlns:a16="http://schemas.microsoft.com/office/drawing/2014/main" id="{F5A27996-AD33-4BA5-BD93-C9A8EA8F8369}"/>
              </a:ext>
            </a:extLst>
          </p:cNvPr>
          <p:cNvSpPr>
            <a:spLocks noGrp="1"/>
          </p:cNvSpPr>
          <p:nvPr>
            <p:ph sz="quarter" idx="24"/>
          </p:nvPr>
        </p:nvSpPr>
        <p:spPr>
          <a:xfrm>
            <a:off x="436561" y="4197685"/>
            <a:ext cx="5460583" cy="307777"/>
          </a:xfrm>
        </p:spPr>
        <p:txBody>
          <a:bodyPr/>
          <a:lstStyle/>
          <a:p>
            <a:r>
              <a:rPr lang="en-US" dirty="0"/>
              <a:t>Embedding capabilities</a:t>
            </a:r>
          </a:p>
        </p:txBody>
      </p:sp>
      <p:sp>
        <p:nvSpPr>
          <p:cNvPr id="68" name="Text Placeholder 67">
            <a:extLst>
              <a:ext uri="{FF2B5EF4-FFF2-40B4-BE49-F238E27FC236}">
                <a16:creationId xmlns:a16="http://schemas.microsoft.com/office/drawing/2014/main" id="{A8D686C0-B53D-4E19-9612-F1A1ADDFF73D}"/>
              </a:ext>
            </a:extLst>
          </p:cNvPr>
          <p:cNvSpPr>
            <a:spLocks noGrp="1"/>
          </p:cNvSpPr>
          <p:nvPr>
            <p:ph type="body" sz="quarter" idx="23"/>
          </p:nvPr>
        </p:nvSpPr>
        <p:spPr>
          <a:xfrm>
            <a:off x="6309179" y="1184858"/>
            <a:ext cx="5460583" cy="646331"/>
          </a:xfrm>
        </p:spPr>
        <p:txBody>
          <a:bodyPr/>
          <a:lstStyle/>
          <a:p>
            <a:r>
              <a:rPr lang="en-US" dirty="0"/>
              <a:t>Model-driven</a:t>
            </a:r>
          </a:p>
        </p:txBody>
      </p:sp>
      <p:sp>
        <p:nvSpPr>
          <p:cNvPr id="61" name="Content Placeholder 60">
            <a:extLst>
              <a:ext uri="{FF2B5EF4-FFF2-40B4-BE49-F238E27FC236}">
                <a16:creationId xmlns:a16="http://schemas.microsoft.com/office/drawing/2014/main" id="{7F850EB2-AD70-4F05-AA6D-D984519DFF3A}"/>
              </a:ext>
            </a:extLst>
          </p:cNvPr>
          <p:cNvSpPr>
            <a:spLocks noGrp="1"/>
          </p:cNvSpPr>
          <p:nvPr>
            <p:ph sz="quarter" idx="16"/>
          </p:nvPr>
        </p:nvSpPr>
        <p:spPr>
          <a:xfrm>
            <a:off x="6309179" y="1945930"/>
            <a:ext cx="5460583" cy="307777"/>
          </a:xfrm>
        </p:spPr>
        <p:txBody>
          <a:bodyPr/>
          <a:lstStyle/>
          <a:p>
            <a:r>
              <a:rPr lang="en-US" dirty="0"/>
              <a:t>Back ended by </a:t>
            </a:r>
            <a:r>
              <a:rPr lang="en-US" dirty="0" err="1"/>
              <a:t>Dataverse</a:t>
            </a:r>
            <a:endParaRPr lang="en-US" dirty="0"/>
          </a:p>
        </p:txBody>
      </p:sp>
      <p:sp>
        <p:nvSpPr>
          <p:cNvPr id="62" name="Content Placeholder 61">
            <a:extLst>
              <a:ext uri="{FF2B5EF4-FFF2-40B4-BE49-F238E27FC236}">
                <a16:creationId xmlns:a16="http://schemas.microsoft.com/office/drawing/2014/main" id="{625C7970-90EC-4BCC-846E-37CC229049E9}"/>
              </a:ext>
            </a:extLst>
          </p:cNvPr>
          <p:cNvSpPr>
            <a:spLocks noGrp="1"/>
          </p:cNvSpPr>
          <p:nvPr>
            <p:ph sz="quarter" idx="17"/>
          </p:nvPr>
        </p:nvSpPr>
        <p:spPr>
          <a:xfrm>
            <a:off x="6309179" y="2510677"/>
            <a:ext cx="5460583" cy="307777"/>
          </a:xfrm>
        </p:spPr>
        <p:txBody>
          <a:bodyPr/>
          <a:lstStyle/>
          <a:p>
            <a:r>
              <a:rPr lang="en-US"/>
              <a:t>Focused on processes</a:t>
            </a:r>
          </a:p>
        </p:txBody>
      </p:sp>
      <p:sp>
        <p:nvSpPr>
          <p:cNvPr id="63" name="Content Placeholder 62">
            <a:extLst>
              <a:ext uri="{FF2B5EF4-FFF2-40B4-BE49-F238E27FC236}">
                <a16:creationId xmlns:a16="http://schemas.microsoft.com/office/drawing/2014/main" id="{B65258FE-65B6-4701-8945-14BE047D7E30}"/>
              </a:ext>
            </a:extLst>
          </p:cNvPr>
          <p:cNvSpPr>
            <a:spLocks noGrp="1"/>
          </p:cNvSpPr>
          <p:nvPr>
            <p:ph sz="quarter" idx="18"/>
          </p:nvPr>
        </p:nvSpPr>
        <p:spPr>
          <a:xfrm>
            <a:off x="6309179" y="3073013"/>
            <a:ext cx="5460583" cy="307777"/>
          </a:xfrm>
        </p:spPr>
        <p:txBody>
          <a:bodyPr/>
          <a:lstStyle/>
          <a:p>
            <a:r>
              <a:rPr lang="en-US"/>
              <a:t>Responsive UI</a:t>
            </a:r>
          </a:p>
        </p:txBody>
      </p:sp>
      <p:sp>
        <p:nvSpPr>
          <p:cNvPr id="64" name="Content Placeholder 63">
            <a:extLst>
              <a:ext uri="{FF2B5EF4-FFF2-40B4-BE49-F238E27FC236}">
                <a16:creationId xmlns:a16="http://schemas.microsoft.com/office/drawing/2014/main" id="{52BB2AC3-B0ED-4220-8A78-9D35CF5A655E}"/>
              </a:ext>
            </a:extLst>
          </p:cNvPr>
          <p:cNvSpPr>
            <a:spLocks noGrp="1"/>
          </p:cNvSpPr>
          <p:nvPr>
            <p:ph sz="quarter" idx="19"/>
          </p:nvPr>
        </p:nvSpPr>
        <p:spPr>
          <a:xfrm>
            <a:off x="6309179" y="3635349"/>
            <a:ext cx="5460583" cy="307777"/>
          </a:xfrm>
        </p:spPr>
        <p:txBody>
          <a:bodyPr/>
          <a:lstStyle/>
          <a:p>
            <a:r>
              <a:rPr lang="en-US" dirty="0"/>
              <a:t>Customizing existing apps</a:t>
            </a:r>
          </a:p>
        </p:txBody>
      </p:sp>
      <p:sp>
        <p:nvSpPr>
          <p:cNvPr id="65" name="Content Placeholder 64">
            <a:extLst>
              <a:ext uri="{FF2B5EF4-FFF2-40B4-BE49-F238E27FC236}">
                <a16:creationId xmlns:a16="http://schemas.microsoft.com/office/drawing/2014/main" id="{1BF41FA5-2A07-459F-81BF-18E539670F7F}"/>
              </a:ext>
            </a:extLst>
          </p:cNvPr>
          <p:cNvSpPr>
            <a:spLocks noGrp="1"/>
          </p:cNvSpPr>
          <p:nvPr>
            <p:ph sz="quarter" idx="20"/>
          </p:nvPr>
        </p:nvSpPr>
        <p:spPr>
          <a:xfrm>
            <a:off x="6309179" y="4197685"/>
            <a:ext cx="5460583" cy="307777"/>
          </a:xfrm>
        </p:spPr>
        <p:txBody>
          <a:bodyPr/>
          <a:lstStyle/>
          <a:p>
            <a:r>
              <a:rPr lang="en-US"/>
              <a:t>Data relationship navigation</a:t>
            </a:r>
          </a:p>
        </p:txBody>
      </p:sp>
      <p:sp>
        <p:nvSpPr>
          <p:cNvPr id="66" name="Content Placeholder 65">
            <a:extLst>
              <a:ext uri="{FF2B5EF4-FFF2-40B4-BE49-F238E27FC236}">
                <a16:creationId xmlns:a16="http://schemas.microsoft.com/office/drawing/2014/main" id="{AAD5A9DF-7C7D-40FE-A296-B786D2AF760D}"/>
              </a:ext>
            </a:extLst>
          </p:cNvPr>
          <p:cNvSpPr>
            <a:spLocks noGrp="1"/>
          </p:cNvSpPr>
          <p:nvPr>
            <p:ph sz="quarter" idx="21"/>
          </p:nvPr>
        </p:nvSpPr>
        <p:spPr>
          <a:xfrm>
            <a:off x="6309179" y="4760021"/>
            <a:ext cx="5460583" cy="307777"/>
          </a:xfrm>
        </p:spPr>
        <p:txBody>
          <a:bodyPr/>
          <a:lstStyle/>
          <a:p>
            <a:r>
              <a:rPr lang="en-US" dirty="0"/>
              <a:t>Security trimming of UI                                                                             </a:t>
            </a:r>
          </a:p>
        </p:txBody>
      </p:sp>
      <p:cxnSp>
        <p:nvCxnSpPr>
          <p:cNvPr id="16" name="Straight Connector 35">
            <a:extLst>
              <a:ext uri="{FF2B5EF4-FFF2-40B4-BE49-F238E27FC236}">
                <a16:creationId xmlns:a16="http://schemas.microsoft.com/office/drawing/2014/main" id="{EABF3548-3260-423A-B42B-C5A66845E32F}"/>
              </a:ext>
              <a:ext uri="{C183D7F6-B498-43B3-948B-1728B52AA6E4}">
                <adec:decorative xmlns:adec="http://schemas.microsoft.com/office/drawing/2017/decorative" val="1"/>
              </a:ext>
            </a:extLst>
          </p:cNvPr>
          <p:cNvCxnSpPr>
            <a:cxnSpLocks/>
          </p:cNvCxnSpPr>
          <p:nvPr/>
        </p:nvCxnSpPr>
        <p:spPr>
          <a:xfrm>
            <a:off x="435392"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36">
            <a:extLst>
              <a:ext uri="{FF2B5EF4-FFF2-40B4-BE49-F238E27FC236}">
                <a16:creationId xmlns:a16="http://schemas.microsoft.com/office/drawing/2014/main" id="{BCBE339C-94DD-47E3-B292-32CE2A34696A}"/>
              </a:ext>
              <a:ext uri="{C183D7F6-B498-43B3-948B-1728B52AA6E4}">
                <adec:decorative xmlns:adec="http://schemas.microsoft.com/office/drawing/2017/decorative" val="1"/>
              </a:ext>
            </a:extLst>
          </p:cNvPr>
          <p:cNvCxnSpPr>
            <a:cxnSpLocks/>
          </p:cNvCxnSpPr>
          <p:nvPr/>
        </p:nvCxnSpPr>
        <p:spPr>
          <a:xfrm>
            <a:off x="436561" y="2974487"/>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36">
            <a:extLst>
              <a:ext uri="{FF2B5EF4-FFF2-40B4-BE49-F238E27FC236}">
                <a16:creationId xmlns:a16="http://schemas.microsoft.com/office/drawing/2014/main" id="{7FB4FFDA-F33B-417B-9524-0B42E22A1057}"/>
              </a:ext>
              <a:ext uri="{C183D7F6-B498-43B3-948B-1728B52AA6E4}">
                <adec:decorative xmlns:adec="http://schemas.microsoft.com/office/drawing/2017/decorative" val="1"/>
              </a:ext>
            </a:extLst>
          </p:cNvPr>
          <p:cNvCxnSpPr>
            <a:cxnSpLocks/>
          </p:cNvCxnSpPr>
          <p:nvPr/>
        </p:nvCxnSpPr>
        <p:spPr>
          <a:xfrm>
            <a:off x="436561" y="3538931"/>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36">
            <a:extLst>
              <a:ext uri="{FF2B5EF4-FFF2-40B4-BE49-F238E27FC236}">
                <a16:creationId xmlns:a16="http://schemas.microsoft.com/office/drawing/2014/main" id="{FDC6C0C8-F00F-4FB4-A571-2C84FB236F57}"/>
              </a:ext>
              <a:ext uri="{C183D7F6-B498-43B3-948B-1728B52AA6E4}">
                <adec:decorative xmlns:adec="http://schemas.microsoft.com/office/drawing/2017/decorative" val="1"/>
              </a:ext>
            </a:extLst>
          </p:cNvPr>
          <p:cNvCxnSpPr>
            <a:cxnSpLocks/>
          </p:cNvCxnSpPr>
          <p:nvPr/>
        </p:nvCxnSpPr>
        <p:spPr>
          <a:xfrm>
            <a:off x="436561" y="4114665"/>
            <a:ext cx="54594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35">
            <a:extLst>
              <a:ext uri="{FF2B5EF4-FFF2-40B4-BE49-F238E27FC236}">
                <a16:creationId xmlns:a16="http://schemas.microsoft.com/office/drawing/2014/main" id="{BD4EA02F-29C3-4DAA-B78F-B94817685149}"/>
              </a:ext>
              <a:ext uri="{C183D7F6-B498-43B3-948B-1728B52AA6E4}">
                <adec:decorative xmlns:adec="http://schemas.microsoft.com/office/drawing/2017/decorative" val="1"/>
              </a:ext>
            </a:extLst>
          </p:cNvPr>
          <p:cNvCxnSpPr>
            <a:cxnSpLocks/>
          </p:cNvCxnSpPr>
          <p:nvPr/>
        </p:nvCxnSpPr>
        <p:spPr>
          <a:xfrm>
            <a:off x="6299328" y="234949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AACDDE96-2F19-47AB-B4F9-C4AB81A79D64}"/>
              </a:ext>
              <a:ext uri="{C183D7F6-B498-43B3-948B-1728B52AA6E4}">
                <adec:decorative xmlns:adec="http://schemas.microsoft.com/office/drawing/2017/decorative" val="1"/>
              </a:ext>
            </a:extLst>
          </p:cNvPr>
          <p:cNvCxnSpPr>
            <a:cxnSpLocks/>
          </p:cNvCxnSpPr>
          <p:nvPr/>
        </p:nvCxnSpPr>
        <p:spPr>
          <a:xfrm>
            <a:off x="6299328" y="2953317"/>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333774E6-2552-401C-8760-ACDC95FC8F1B}"/>
              </a:ext>
              <a:ext uri="{C183D7F6-B498-43B3-948B-1728B52AA6E4}">
                <adec:decorative xmlns:adec="http://schemas.microsoft.com/office/drawing/2017/decorative" val="1"/>
              </a:ext>
            </a:extLst>
          </p:cNvPr>
          <p:cNvCxnSpPr>
            <a:cxnSpLocks/>
          </p:cNvCxnSpPr>
          <p:nvPr/>
        </p:nvCxnSpPr>
        <p:spPr>
          <a:xfrm>
            <a:off x="6299328" y="3538931"/>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35">
            <a:extLst>
              <a:ext uri="{FF2B5EF4-FFF2-40B4-BE49-F238E27FC236}">
                <a16:creationId xmlns:a16="http://schemas.microsoft.com/office/drawing/2014/main" id="{1E988EA8-B93B-4D87-B39A-87AD1068DEBB}"/>
              </a:ext>
              <a:ext uri="{C183D7F6-B498-43B3-948B-1728B52AA6E4}">
                <adec:decorative xmlns:adec="http://schemas.microsoft.com/office/drawing/2017/decorative" val="1"/>
              </a:ext>
            </a:extLst>
          </p:cNvPr>
          <p:cNvCxnSpPr>
            <a:cxnSpLocks/>
          </p:cNvCxnSpPr>
          <p:nvPr/>
        </p:nvCxnSpPr>
        <p:spPr>
          <a:xfrm>
            <a:off x="6299328" y="4114665"/>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35">
            <a:extLst>
              <a:ext uri="{FF2B5EF4-FFF2-40B4-BE49-F238E27FC236}">
                <a16:creationId xmlns:a16="http://schemas.microsoft.com/office/drawing/2014/main" id="{6DD45CB2-876E-420D-8127-8C1BA5CFF525}"/>
              </a:ext>
              <a:ext uri="{C183D7F6-B498-43B3-948B-1728B52AA6E4}">
                <adec:decorative xmlns:adec="http://schemas.microsoft.com/office/drawing/2017/decorative" val="1"/>
              </a:ext>
            </a:extLst>
          </p:cNvPr>
          <p:cNvCxnSpPr>
            <a:cxnSpLocks/>
          </p:cNvCxnSpPr>
          <p:nvPr/>
        </p:nvCxnSpPr>
        <p:spPr>
          <a:xfrm>
            <a:off x="6299328" y="4667820"/>
            <a:ext cx="546058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7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building blocks</a:t>
            </a:r>
          </a:p>
        </p:txBody>
      </p:sp>
      <p:sp>
        <p:nvSpPr>
          <p:cNvPr id="5" name="Rectangle 4">
            <a:extLst>
              <a:ext uri="{FF2B5EF4-FFF2-40B4-BE49-F238E27FC236}">
                <a16:creationId xmlns:a16="http://schemas.microsoft.com/office/drawing/2014/main" id="{40AA5D04-06EE-4F9C-BE58-18ACBFA3D701}"/>
              </a:ext>
            </a:extLst>
          </p:cNvPr>
          <p:cNvSpPr>
            <a:spLocks/>
          </p:cNvSpPr>
          <p:nvPr/>
        </p:nvSpPr>
        <p:spPr>
          <a:xfrm>
            <a:off x="418643" y="1265808"/>
            <a:ext cx="11341268" cy="75250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kumimoji="0" sz="1800" b="0" i="0" u="none" strike="noStrike" kern="1200" cap="none" spc="-80" normalizeH="0" noProof="0" dirty="0">
                <a:ln>
                  <a:noFill/>
                </a:ln>
                <a:solidFill>
                  <a:srgbClr val="191919"/>
                </a:solidFill>
                <a:effectLst/>
                <a:uLnTx/>
                <a:uFillTx/>
                <a:latin typeface="Segoe UI"/>
                <a:ea typeface="+mn-ea"/>
                <a:cs typeface="+mn-cs"/>
              </a:rPr>
              <a:t>Power Apps Home Page </a:t>
            </a:r>
            <a:r>
              <a:rPr kumimoji="0" lang="en-IN" sz="1800" b="0" i="0" u="none" strike="noStrike" kern="1200" cap="none" spc="-80" normalizeH="0" noProof="0" dirty="0">
                <a:ln>
                  <a:noFill/>
                </a:ln>
                <a:solidFill>
                  <a:srgbClr val="191919"/>
                </a:solidFill>
                <a:effectLst/>
                <a:uLnTx/>
                <a:uFillTx/>
                <a:latin typeface="Segoe UI"/>
                <a:ea typeface="+mn-ea"/>
                <a:cs typeface="+mn-cs"/>
              </a:rPr>
              <a:t>–</a:t>
            </a:r>
            <a:r>
              <a:rPr kumimoji="0" sz="1800" b="0" i="0" u="none" strike="noStrike" kern="1200" cap="none" spc="-80" normalizeH="0" noProof="0" dirty="0">
                <a:ln>
                  <a:noFill/>
                </a:ln>
                <a:solidFill>
                  <a:srgbClr val="191919"/>
                </a:solidFill>
                <a:effectLst/>
                <a:uLnTx/>
                <a:uFillTx/>
                <a:latin typeface="Segoe UI"/>
                <a:ea typeface="+mn-ea"/>
                <a:cs typeface="+mn-cs"/>
              </a:rPr>
              <a:t> </a:t>
            </a:r>
            <a:r>
              <a:rPr kumimoji="0" lang="en-IN" sz="1800" b="0" i="0" u="none" strike="noStrike" kern="1200" cap="none" spc="-80" normalizeH="0" noProof="0" dirty="0">
                <a:ln>
                  <a:noFill/>
                </a:ln>
                <a:solidFill>
                  <a:srgbClr val="191919"/>
                </a:solidFill>
                <a:effectLst/>
                <a:uLnTx/>
                <a:uFillTx/>
                <a:latin typeface="Segoe UI"/>
                <a:ea typeface="+mn-ea"/>
                <a:cs typeface="+mn-cs"/>
              </a:rPr>
              <a:t>Apps</a:t>
            </a:r>
            <a:r>
              <a:rPr kumimoji="0" sz="1800" b="0" i="0" u="none" strike="noStrike" kern="1200" cap="none" spc="-80" normalizeH="0" noProof="0" dirty="0">
                <a:ln>
                  <a:noFill/>
                </a:ln>
                <a:solidFill>
                  <a:srgbClr val="191919"/>
                </a:solidFill>
                <a:effectLst/>
                <a:uLnTx/>
                <a:uFillTx/>
                <a:latin typeface="Segoe UI"/>
                <a:ea typeface="+mn-ea"/>
                <a:cs typeface="+mn-cs"/>
              </a:rPr>
              <a:t> start here, whether you build them from data, a sample app, or a blank screen</a:t>
            </a:r>
          </a:p>
        </p:txBody>
      </p:sp>
      <p:sp>
        <p:nvSpPr>
          <p:cNvPr id="6" name="Rectangle 5">
            <a:extLst>
              <a:ext uri="{FF2B5EF4-FFF2-40B4-BE49-F238E27FC236}">
                <a16:creationId xmlns:a16="http://schemas.microsoft.com/office/drawing/2014/main" id="{F7010B19-B840-42C7-89B5-DEFA68114C33}"/>
              </a:ext>
            </a:extLst>
          </p:cNvPr>
          <p:cNvSpPr>
            <a:spLocks/>
          </p:cNvSpPr>
          <p:nvPr/>
        </p:nvSpPr>
        <p:spPr>
          <a:xfrm>
            <a:off x="418643" y="223327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Studio </a:t>
            </a:r>
            <a:r>
              <a:rPr lang="en-IN" sz="1800" spc="-80" dirty="0">
                <a:solidFill>
                  <a:srgbClr val="191919"/>
                </a:solidFill>
                <a:latin typeface="Segoe UI"/>
              </a:rPr>
              <a:t>–</a:t>
            </a:r>
            <a:r>
              <a:rPr sz="1800" spc="-80" dirty="0">
                <a:solidFill>
                  <a:srgbClr val="191919"/>
                </a:solidFill>
                <a:latin typeface="Segoe UI"/>
              </a:rPr>
              <a:t> Develop your apps further by connecting to data, adding and arranging user interface (UI) elements (known as controls), and building formulas</a:t>
            </a:r>
          </a:p>
        </p:txBody>
      </p:sp>
      <p:sp>
        <p:nvSpPr>
          <p:cNvPr id="7" name="Rectangle 6">
            <a:extLst>
              <a:ext uri="{FF2B5EF4-FFF2-40B4-BE49-F238E27FC236}">
                <a16:creationId xmlns:a16="http://schemas.microsoft.com/office/drawing/2014/main" id="{46EEFBEC-B9F7-475F-872C-F9786EC4F8C2}"/>
              </a:ext>
            </a:extLst>
          </p:cNvPr>
          <p:cNvSpPr>
            <a:spLocks/>
          </p:cNvSpPr>
          <p:nvPr/>
        </p:nvSpPr>
        <p:spPr>
          <a:xfrm>
            <a:off x="418643" y="3151606"/>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Mobile </a:t>
            </a:r>
            <a:r>
              <a:rPr lang="en-IN" sz="1800" spc="-80" dirty="0">
                <a:solidFill>
                  <a:srgbClr val="191919"/>
                </a:solidFill>
                <a:latin typeface="Segoe UI"/>
              </a:rPr>
              <a:t>–</a:t>
            </a:r>
            <a:r>
              <a:rPr sz="1800" spc="-80" dirty="0">
                <a:solidFill>
                  <a:srgbClr val="191919"/>
                </a:solidFill>
                <a:latin typeface="Segoe UI"/>
              </a:rPr>
              <a:t> Run your apps on Microsoft Windows, Apple iOS, and Google Android devices</a:t>
            </a:r>
          </a:p>
        </p:txBody>
      </p:sp>
      <p:sp>
        <p:nvSpPr>
          <p:cNvPr id="8" name="Rectangle 7">
            <a:extLst>
              <a:ext uri="{FF2B5EF4-FFF2-40B4-BE49-F238E27FC236}">
                <a16:creationId xmlns:a16="http://schemas.microsoft.com/office/drawing/2014/main" id="{A51C9ABC-08D1-4948-AFBA-2F36A90F83BC}"/>
              </a:ext>
            </a:extLst>
          </p:cNvPr>
          <p:cNvSpPr>
            <a:spLocks/>
          </p:cNvSpPr>
          <p:nvPr/>
        </p:nvSpPr>
        <p:spPr>
          <a:xfrm>
            <a:off x="418643" y="4069941"/>
            <a:ext cx="11341268" cy="703377"/>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37160" rIns="182880" bIns="137160" numCol="1" spcCol="1270" anchor="ctr" anchorCtr="0">
            <a:noAutofit/>
          </a:bodyPr>
          <a:lstStyle/>
          <a:p>
            <a:pPr marL="0" marR="0" lvl="0" indent="0" algn="l" defTabSz="1022350" rtl="0" eaLnBrk="1" fontAlgn="auto" latinLnBrk="0" hangingPunct="1">
              <a:lnSpc>
                <a:spcPct val="100000"/>
              </a:lnSpc>
              <a:spcBef>
                <a:spcPct val="0"/>
              </a:spcBef>
              <a:spcAft>
                <a:spcPts val="0"/>
              </a:spcAft>
              <a:buClrTx/>
              <a:buSzTx/>
              <a:buFontTx/>
              <a:buNone/>
              <a:tabLst/>
              <a:defRPr/>
            </a:pPr>
            <a:r>
              <a:rPr sz="1800" spc="-80" dirty="0">
                <a:solidFill>
                  <a:srgbClr val="191919"/>
                </a:solidFill>
                <a:latin typeface="Segoe UI"/>
              </a:rPr>
              <a:t>Power Apps Admin Center </a:t>
            </a:r>
            <a:r>
              <a:rPr lang="en-IN" sz="1800" spc="-80" dirty="0">
                <a:solidFill>
                  <a:srgbClr val="191919"/>
                </a:solidFill>
                <a:latin typeface="Segoe UI"/>
              </a:rPr>
              <a:t>–</a:t>
            </a:r>
            <a:r>
              <a:rPr sz="1800" spc="-80" dirty="0">
                <a:solidFill>
                  <a:srgbClr val="191919"/>
                </a:solidFill>
                <a:latin typeface="Segoe UI"/>
              </a:rPr>
              <a:t> Manage Power Apps environments and other components</a:t>
            </a:r>
          </a:p>
        </p:txBody>
      </p:sp>
    </p:spTree>
    <p:extLst>
      <p:ext uri="{BB962C8B-B14F-4D97-AF65-F5344CB8AC3E}">
        <p14:creationId xmlns:p14="http://schemas.microsoft.com/office/powerpoint/2010/main" val="2303645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home page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spcAft>
                <a:spcPts val="1800"/>
              </a:spcAft>
              <a:buFont typeface="Arial" panose="020B0604020202020204" pitchFamily="34" charset="0"/>
              <a:buNone/>
            </a:pPr>
            <a:r>
              <a:rPr lang="en-US" altLang="zh-CN" sz="2000" dirty="0"/>
              <a:t>Lets you easily build apps from sample apps, templates, or a blank screen</a:t>
            </a:r>
          </a:p>
          <a:p>
            <a:pPr marL="0" indent="0">
              <a:spcAft>
                <a:spcPts val="1800"/>
              </a:spcAft>
              <a:buFont typeface="Arial" panose="020B0604020202020204" pitchFamily="34" charset="0"/>
              <a:buNone/>
            </a:pPr>
            <a:r>
              <a:rPr lang="en-US" altLang="zh-CN" sz="2000" dirty="0"/>
              <a:t>All the apps that you've built appear here, along with any apps that others have created and shared with you</a:t>
            </a:r>
          </a:p>
        </p:txBody>
      </p:sp>
      <p:pic>
        <p:nvPicPr>
          <p:cNvPr id="8" name="Picture Placeholder 59" descr="Screenshot of Power apps Dashboard displaying the Home tab">
            <a:extLst>
              <a:ext uri="{FF2B5EF4-FFF2-40B4-BE49-F238E27FC236}">
                <a16:creationId xmlns:a16="http://schemas.microsoft.com/office/drawing/2014/main" id="{6A31A8A9-81AA-434B-B27B-7B80F1D38005}"/>
              </a:ext>
            </a:extLst>
          </p:cNvPr>
          <p:cNvPicPr>
            <a:picLocks noChangeAspect="1"/>
          </p:cNvPicPr>
          <p:nvPr/>
        </p:nvPicPr>
        <p:blipFill rotWithShape="1">
          <a:blip r:embed="rId3"/>
          <a:srcRect l="38" t="16280" r="38" b="18430"/>
          <a:stretch/>
        </p:blipFill>
        <p:spPr>
          <a:xfrm>
            <a:off x="6304522" y="1879605"/>
            <a:ext cx="5303845" cy="3098789"/>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9016395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Studio</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Studio is where you can fully develop your apps to make them more effective as a business tool and to make them more attractive:</a:t>
            </a:r>
          </a:p>
          <a:p>
            <a:pPr marL="0" indent="0">
              <a:buFont typeface="Arial" panose="020B0604020202020204" pitchFamily="34" charset="0"/>
              <a:buNone/>
            </a:pPr>
            <a:r>
              <a:rPr lang="en-US" altLang="zh-CN" b="1" dirty="0"/>
              <a:t>Left pane </a:t>
            </a:r>
            <a:r>
              <a:rPr lang="en-US" altLang="zh-CN" dirty="0"/>
              <a:t>– Shows hierarchical </a:t>
            </a:r>
            <a:br>
              <a:rPr lang="en-US" altLang="zh-CN" dirty="0"/>
            </a:br>
            <a:r>
              <a:rPr lang="en-US" altLang="zh-CN" dirty="0"/>
              <a:t>view the controls on each screen </a:t>
            </a:r>
            <a:br>
              <a:rPr lang="en-US" altLang="zh-CN" dirty="0"/>
            </a:br>
            <a:r>
              <a:rPr lang="en-US" altLang="zh-CN" dirty="0"/>
              <a:t>or a thumbnail for each screen in your app</a:t>
            </a:r>
          </a:p>
          <a:p>
            <a:pPr marL="0" indent="0">
              <a:buFont typeface="Arial" panose="020B0604020202020204" pitchFamily="34" charset="0"/>
              <a:buNone/>
            </a:pPr>
            <a:r>
              <a:rPr lang="en-US" altLang="zh-CN" b="1" dirty="0"/>
              <a:t>Middle pane </a:t>
            </a:r>
            <a:r>
              <a:rPr lang="en-US" altLang="zh-CN" dirty="0"/>
              <a:t>– Shows the canvas app that you're working on</a:t>
            </a:r>
          </a:p>
          <a:p>
            <a:pPr marL="0" indent="0">
              <a:buFont typeface="Arial" panose="020B0604020202020204" pitchFamily="34" charset="0"/>
              <a:buNone/>
            </a:pPr>
            <a:r>
              <a:rPr lang="en-US" altLang="zh-CN" b="1" dirty="0"/>
              <a:t>Right pane </a:t>
            </a:r>
            <a:r>
              <a:rPr lang="en-US" altLang="zh-CN" dirty="0"/>
              <a:t>– Where you set options such as the layout, properties, and data sources for certain controls</a:t>
            </a:r>
          </a:p>
        </p:txBody>
      </p:sp>
      <p:pic>
        <p:nvPicPr>
          <p:cNvPr id="11" name="Picture Placeholder 9" descr="Screenshot of Power apps Dashboard displaying the Tree view highlighting the HomeScreen tab ">
            <a:extLst>
              <a:ext uri="{FF2B5EF4-FFF2-40B4-BE49-F238E27FC236}">
                <a16:creationId xmlns:a16="http://schemas.microsoft.com/office/drawing/2014/main" id="{FE5B82D3-1B1A-44FB-A8F4-44101725DCF9}"/>
              </a:ext>
            </a:extLst>
          </p:cNvPr>
          <p:cNvPicPr>
            <a:picLocks noChangeAspect="1"/>
          </p:cNvPicPr>
          <p:nvPr/>
        </p:nvPicPr>
        <p:blipFill rotWithShape="1">
          <a:blip r:embed="rId3"/>
          <a:srcRect l="38" t="16144" r="38" b="16556"/>
          <a:stretch/>
        </p:blipFill>
        <p:spPr>
          <a:xfrm>
            <a:off x="6327100" y="1893629"/>
            <a:ext cx="5303845" cy="3194137"/>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1276069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Power Apps Mobile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indent="0">
              <a:buFont typeface="Arial" panose="020B0604020202020204" pitchFamily="34" charset="0"/>
              <a:buNone/>
            </a:pPr>
            <a:r>
              <a:rPr lang="en-US" altLang="zh-CN" sz="2000" dirty="0"/>
              <a:t>Power Apps Mobile for Windows, iOS, and Android devices allows you to use all the apps that you've created, and those others have shared with you, on your mobile device</a:t>
            </a:r>
          </a:p>
        </p:txBody>
      </p:sp>
      <p:pic>
        <p:nvPicPr>
          <p:cNvPr id="5" name="Picture 2" descr="A tablet displaying 2017 Budget Summary with a Samsung smartphone showing the estimated summary while another smartphone showing PowerApps">
            <a:extLst>
              <a:ext uri="{FF2B5EF4-FFF2-40B4-BE49-F238E27FC236}">
                <a16:creationId xmlns:a16="http://schemas.microsoft.com/office/drawing/2014/main" id="{D3AE37E0-5409-4094-9D7C-A92E377A74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514601" y="1696359"/>
            <a:ext cx="5000066" cy="366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24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ltLang="zh-CN" dirty="0"/>
              <a:t>Power Apps admin center</a:t>
            </a:r>
            <a:endParaRPr lang="en-US" dirty="0"/>
          </a:p>
        </p:txBody>
      </p:sp>
      <p:sp>
        <p:nvSpPr>
          <p:cNvPr id="6" name="Text Placeholder 5">
            <a:extLst>
              <a:ext uri="{FF2B5EF4-FFF2-40B4-BE49-F238E27FC236}">
                <a16:creationId xmlns:a16="http://schemas.microsoft.com/office/drawing/2014/main" id="{B1930A71-2475-4F13-991F-D6C1B73A8C5A}"/>
              </a:ext>
            </a:extLst>
          </p:cNvPr>
          <p:cNvSpPr>
            <a:spLocks noGrp="1"/>
          </p:cNvSpPr>
          <p:nvPr>
            <p:ph type="body" sz="quarter" idx="42"/>
          </p:nvPr>
        </p:nvSpPr>
        <p:spPr/>
        <p:txBody>
          <a:bodyPr/>
          <a:lstStyle/>
          <a:p>
            <a:pPr marL="0" lvl="0" indent="0">
              <a:buNone/>
            </a:pPr>
            <a:r>
              <a:rPr lang="en-US" altLang="zh-CN" sz="2000" dirty="0"/>
              <a:t>The Power Apps admin center is the centralized place for managing Power Apps for an organization</a:t>
            </a:r>
          </a:p>
        </p:txBody>
      </p:sp>
      <p:pic>
        <p:nvPicPr>
          <p:cNvPr id="14" name="Picture 13" descr="Screenshot of Power Platform admin center dashboard displaying Common Data Service Tab">
            <a:extLst>
              <a:ext uri="{FF2B5EF4-FFF2-40B4-BE49-F238E27FC236}">
                <a16:creationId xmlns:a16="http://schemas.microsoft.com/office/drawing/2014/main" id="{DAA9FB3A-77CC-42FE-A782-F601069DF01B}"/>
              </a:ext>
              <a:ext uri="{C183D7F6-B498-43B3-948B-1728B52AA6E4}">
                <adec:decorative xmlns:adec="http://schemas.microsoft.com/office/drawing/2017/decorative" val="0"/>
              </a:ext>
            </a:extLst>
          </p:cNvPr>
          <p:cNvPicPr>
            <a:picLocks noChangeAspect="1"/>
          </p:cNvPicPr>
          <p:nvPr/>
        </p:nvPicPr>
        <p:blipFill>
          <a:blip r:embed="rId3"/>
          <a:srcRect l="-44883" t="-6476" r="-48231" b="-6519"/>
          <a:stretch>
            <a:fillRect/>
          </a:stretch>
        </p:blipFill>
        <p:spPr>
          <a:xfrm>
            <a:off x="1705099" y="2402659"/>
            <a:ext cx="8781802" cy="3077465"/>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BD13-1407-45B7-B725-D41AAC05BF6D}"/>
              </a:ext>
            </a:extLst>
          </p:cNvPr>
          <p:cNvSpPr>
            <a:spLocks noGrp="1"/>
          </p:cNvSpPr>
          <p:nvPr>
            <p:ph type="title"/>
          </p:nvPr>
        </p:nvSpPr>
        <p:spPr/>
        <p:txBody>
          <a:bodyPr/>
          <a:lstStyle/>
          <a:p>
            <a:r>
              <a:rPr lang="en-US"/>
              <a:t>Lesson 1: What is Microsoft Power Platform</a:t>
            </a:r>
          </a:p>
        </p:txBody>
      </p:sp>
      <p:sp>
        <p:nvSpPr>
          <p:cNvPr id="9" name="Product_ECDC" title="Icon of a box">
            <a:extLst>
              <a:ext uri="{FF2B5EF4-FFF2-40B4-BE49-F238E27FC236}">
                <a16:creationId xmlns:a16="http://schemas.microsoft.com/office/drawing/2014/main" id="{562F70F2-0B10-40B3-BB27-6AE565A2CBA2}"/>
              </a:ext>
            </a:extLst>
          </p:cNvPr>
          <p:cNvSpPr>
            <a:spLocks noChangeAspect="1" noEditPoints="1"/>
          </p:cNvSpPr>
          <p:nvPr/>
        </p:nvSpPr>
        <p:spPr bwMode="auto">
          <a:xfrm>
            <a:off x="10169477" y="2788282"/>
            <a:ext cx="1129839" cy="1271106"/>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91919"/>
              </a:solidFill>
              <a:effectLst/>
              <a:uLnTx/>
              <a:uFillTx/>
              <a:latin typeface="Segoe UI"/>
              <a:ea typeface="+mn-ea"/>
              <a:cs typeface="+mn-cs"/>
            </a:endParaRPr>
          </a:p>
        </p:txBody>
      </p:sp>
    </p:spTree>
    <p:extLst>
      <p:ext uri="{BB962C8B-B14F-4D97-AF65-F5344CB8AC3E}">
        <p14:creationId xmlns:p14="http://schemas.microsoft.com/office/powerpoint/2010/main" val="22078460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81229-B3C0-415B-A564-6699544720E8}"/>
              </a:ext>
            </a:extLst>
          </p:cNvPr>
          <p:cNvSpPr>
            <a:spLocks noGrp="1"/>
          </p:cNvSpPr>
          <p:nvPr>
            <p:ph type="title"/>
          </p:nvPr>
        </p:nvSpPr>
        <p:spPr/>
        <p:txBody>
          <a:bodyPr/>
          <a:lstStyle/>
          <a:p>
            <a:r>
              <a:rPr lang="en-US" altLang="zh-CN" dirty="0"/>
              <a:t>Power Apps related technologies</a:t>
            </a:r>
            <a:endParaRPr lang="en-US" dirty="0"/>
          </a:p>
        </p:txBody>
      </p:sp>
      <p:pic>
        <p:nvPicPr>
          <p:cNvPr id="8" name="Picture Placeholder 7" descr="Icon of a cellphone with a checkmark on the lower right corner">
            <a:extLst>
              <a:ext uri="{FF2B5EF4-FFF2-40B4-BE49-F238E27FC236}">
                <a16:creationId xmlns:a16="http://schemas.microsoft.com/office/drawing/2014/main" id="{593419B8-4426-4ACD-A7F6-B1B488F3D1FE}"/>
              </a:ext>
            </a:extLst>
          </p:cNvPr>
          <p:cNvPicPr>
            <a:picLocks noGrp="1" noChangeAspect="1"/>
          </p:cNvPicPr>
          <p:nvPr>
            <p:ph type="pic" sz="quarter" idx="10"/>
          </p:nvPr>
        </p:nvPicPr>
        <p:blipFill rotWithShape="1">
          <a:blip r:embed="rId3"/>
          <a:srcRect l="-18471" t="-5021" r="-16044" b="-2593"/>
          <a:stretch/>
        </p:blipFill>
        <p:spPr>
          <a:xfrm>
            <a:off x="10098361" y="2777952"/>
            <a:ext cx="1281254" cy="1281436"/>
          </a:xfrm>
        </p:spPr>
      </p:pic>
    </p:spTree>
    <p:extLst>
      <p:ext uri="{BB962C8B-B14F-4D97-AF65-F5344CB8AC3E}">
        <p14:creationId xmlns:p14="http://schemas.microsoft.com/office/powerpoint/2010/main" val="11994891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dirty="0"/>
              <a:t>Power Apps related technologies </a:t>
            </a:r>
          </a:p>
        </p:txBody>
      </p:sp>
      <p:sp>
        <p:nvSpPr>
          <p:cNvPr id="3" name="Text Placeholder 2">
            <a:extLst>
              <a:ext uri="{FF2B5EF4-FFF2-40B4-BE49-F238E27FC236}">
                <a16:creationId xmlns:a16="http://schemas.microsoft.com/office/drawing/2014/main" id="{B96645E7-9726-4C89-BD04-2857DADE4503}"/>
              </a:ext>
            </a:extLst>
          </p:cNvPr>
          <p:cNvSpPr>
            <a:spLocks noGrp="1"/>
          </p:cNvSpPr>
          <p:nvPr>
            <p:ph type="body" sz="quarter" idx="18"/>
          </p:nvPr>
        </p:nvSpPr>
        <p:spPr>
          <a:xfrm>
            <a:off x="432088" y="1168400"/>
            <a:ext cx="11341267" cy="615553"/>
          </a:xfrm>
        </p:spPr>
        <p:txBody>
          <a:bodyPr/>
          <a:lstStyle/>
          <a:p>
            <a:r>
              <a:rPr lang="en-US" dirty="0"/>
              <a:t>Microsoft Power Apps works with other technologies to help you build powerful apps for your organization:</a:t>
            </a:r>
          </a:p>
        </p:txBody>
      </p:sp>
      <p:pic>
        <p:nvPicPr>
          <p:cNvPr id="51" name="Picture 50" descr="Icon of a server tower">
            <a:extLst>
              <a:ext uri="{FF2B5EF4-FFF2-40B4-BE49-F238E27FC236}">
                <a16:creationId xmlns:a16="http://schemas.microsoft.com/office/drawing/2014/main" id="{C2089947-BC23-4991-AD0D-89F00CF02718}"/>
              </a:ext>
            </a:extLst>
          </p:cNvPr>
          <p:cNvPicPr>
            <a:picLocks noChangeAspect="1"/>
          </p:cNvPicPr>
          <p:nvPr/>
        </p:nvPicPr>
        <p:blipFill>
          <a:blip r:embed="rId3"/>
          <a:stretch>
            <a:fillRect/>
          </a:stretch>
        </p:blipFill>
        <p:spPr>
          <a:xfrm>
            <a:off x="418644" y="1895046"/>
            <a:ext cx="812292" cy="810768"/>
          </a:xfrm>
          <a:prstGeom prst="rect">
            <a:avLst/>
          </a:prstGeom>
        </p:spPr>
      </p:pic>
      <p:sp>
        <p:nvSpPr>
          <p:cNvPr id="5" name="Text Placeholder 4">
            <a:extLst>
              <a:ext uri="{FF2B5EF4-FFF2-40B4-BE49-F238E27FC236}">
                <a16:creationId xmlns:a16="http://schemas.microsoft.com/office/drawing/2014/main" id="{0CB1E841-EEA8-458A-B232-6118D9461249}"/>
              </a:ext>
            </a:extLst>
          </p:cNvPr>
          <p:cNvSpPr>
            <a:spLocks noGrp="1"/>
          </p:cNvSpPr>
          <p:nvPr>
            <p:ph type="body" sz="quarter" idx="11"/>
          </p:nvPr>
        </p:nvSpPr>
        <p:spPr>
          <a:xfrm>
            <a:off x="1389459" y="1971246"/>
            <a:ext cx="10383899" cy="658368"/>
          </a:xfrm>
        </p:spPr>
        <p:txBody>
          <a:bodyPr/>
          <a:lstStyle/>
          <a:p>
            <a:pPr lvl="0">
              <a:lnSpc>
                <a:spcPct val="100000"/>
              </a:lnSpc>
              <a:spcBef>
                <a:spcPts val="0"/>
              </a:spcBef>
            </a:pPr>
            <a:r>
              <a:rPr lang="en-US" sz="1800"/>
              <a:t>Data sources – Without data, you don't have a business. Data sources bring cloud and on-premises data into your apps. You access data through built-in connections, custom connectors, and gateways</a:t>
            </a:r>
          </a:p>
        </p:txBody>
      </p:sp>
      <p:pic>
        <p:nvPicPr>
          <p:cNvPr id="49" name="Picture 48" descr="Icon of a server connected to a network">
            <a:extLst>
              <a:ext uri="{FF2B5EF4-FFF2-40B4-BE49-F238E27FC236}">
                <a16:creationId xmlns:a16="http://schemas.microsoft.com/office/drawing/2014/main" id="{C7594BCF-50DF-4BDF-AED4-763601128912}"/>
              </a:ext>
            </a:extLst>
          </p:cNvPr>
          <p:cNvPicPr>
            <a:picLocks noChangeAspect="1"/>
          </p:cNvPicPr>
          <p:nvPr/>
        </p:nvPicPr>
        <p:blipFill>
          <a:blip r:embed="rId4"/>
          <a:stretch>
            <a:fillRect/>
          </a:stretch>
        </p:blipFill>
        <p:spPr>
          <a:xfrm>
            <a:off x="418644" y="2831052"/>
            <a:ext cx="812292" cy="812292"/>
          </a:xfrm>
          <a:prstGeom prst="rect">
            <a:avLst/>
          </a:prstGeom>
        </p:spPr>
      </p:pic>
      <p:sp>
        <p:nvSpPr>
          <p:cNvPr id="6" name="Text Placeholder 5">
            <a:extLst>
              <a:ext uri="{FF2B5EF4-FFF2-40B4-BE49-F238E27FC236}">
                <a16:creationId xmlns:a16="http://schemas.microsoft.com/office/drawing/2014/main" id="{61C262E1-9813-4D7B-9B09-D1F1F8D3426B}"/>
              </a:ext>
            </a:extLst>
          </p:cNvPr>
          <p:cNvSpPr>
            <a:spLocks noGrp="1"/>
          </p:cNvSpPr>
          <p:nvPr>
            <p:ph type="body" sz="quarter" idx="15"/>
          </p:nvPr>
        </p:nvSpPr>
        <p:spPr>
          <a:xfrm>
            <a:off x="1389459" y="2908014"/>
            <a:ext cx="10383899" cy="658368"/>
          </a:xfrm>
        </p:spPr>
        <p:txBody>
          <a:bodyPr/>
          <a:lstStyle/>
          <a:p>
            <a:pPr lvl="0">
              <a:lnSpc>
                <a:spcPct val="100000"/>
              </a:lnSpc>
              <a:spcBef>
                <a:spcPts val="0"/>
              </a:spcBef>
            </a:pPr>
            <a:r>
              <a:rPr lang="en-US" sz="1800" dirty="0" err="1"/>
              <a:t>Dataverse</a:t>
            </a:r>
            <a:r>
              <a:rPr lang="en-US" sz="1800" dirty="0"/>
              <a:t> – A compliant and scalable data service that's integrated into Power Apps</a:t>
            </a:r>
          </a:p>
        </p:txBody>
      </p:sp>
      <p:pic>
        <p:nvPicPr>
          <p:cNvPr id="47" name="Picture 46" descr="Icon of a power plug and outlet">
            <a:extLst>
              <a:ext uri="{FF2B5EF4-FFF2-40B4-BE49-F238E27FC236}">
                <a16:creationId xmlns:a16="http://schemas.microsoft.com/office/drawing/2014/main" id="{79443A89-2C6D-48F7-9320-3B568ED35C14}"/>
              </a:ext>
            </a:extLst>
          </p:cNvPr>
          <p:cNvPicPr>
            <a:picLocks noChangeAspect="1"/>
          </p:cNvPicPr>
          <p:nvPr/>
        </p:nvPicPr>
        <p:blipFill>
          <a:blip r:embed="rId5"/>
          <a:stretch>
            <a:fillRect/>
          </a:stretch>
        </p:blipFill>
        <p:spPr>
          <a:xfrm>
            <a:off x="418644" y="3779757"/>
            <a:ext cx="812292" cy="812292"/>
          </a:xfrm>
          <a:prstGeom prst="rect">
            <a:avLst/>
          </a:prstGeom>
        </p:spPr>
      </p:pic>
      <p:sp>
        <p:nvSpPr>
          <p:cNvPr id="7" name="Text Placeholder 6">
            <a:extLst>
              <a:ext uri="{FF2B5EF4-FFF2-40B4-BE49-F238E27FC236}">
                <a16:creationId xmlns:a16="http://schemas.microsoft.com/office/drawing/2014/main" id="{23DA80E6-58CF-435D-A9C0-0EAF8BDBABB7}"/>
              </a:ext>
            </a:extLst>
          </p:cNvPr>
          <p:cNvSpPr>
            <a:spLocks noGrp="1"/>
          </p:cNvSpPr>
          <p:nvPr>
            <p:ph type="body" sz="quarter" idx="17"/>
          </p:nvPr>
        </p:nvSpPr>
        <p:spPr>
          <a:xfrm>
            <a:off x="1389459" y="3856719"/>
            <a:ext cx="10383899" cy="658368"/>
          </a:xfrm>
        </p:spPr>
        <p:txBody>
          <a:bodyPr/>
          <a:lstStyle/>
          <a:p>
            <a:pPr lvl="0">
              <a:lnSpc>
                <a:spcPct val="100000"/>
              </a:lnSpc>
              <a:spcBef>
                <a:spcPts val="0"/>
              </a:spcBef>
            </a:pPr>
            <a:r>
              <a:rPr lang="en-US" sz="1800"/>
              <a:t>Power Automate – Allows you to build automated workflows to receive notifications, run processes, collect data, and more</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4571">
              <a:lnSpc>
                <a:spcPct val="100000"/>
              </a:lnSpc>
              <a:defRPr sz="3200" b="0" i="0" cap="none" baseline="0">
                <a:solidFill>
                  <a:srgbClr val="2F2F2F"/>
                </a:solidFill>
                <a:latin typeface="+mj-lt"/>
                <a:cs typeface="Segoe UI Semibold" panose="020B0502040204020203" pitchFamily="34" charset="0"/>
              </a:defRPr>
            </a:lvl1pPr>
          </a:lstStyle>
          <a:p>
            <a:r>
              <a:rPr lang="en-US"/>
              <a:t>Data sources, connections, and gateways</a:t>
            </a:r>
          </a:p>
        </p:txBody>
      </p:sp>
      <p:sp>
        <p:nvSpPr>
          <p:cNvPr id="5" name="Text Placeholder 4">
            <a:extLst>
              <a:ext uri="{FF2B5EF4-FFF2-40B4-BE49-F238E27FC236}">
                <a16:creationId xmlns:a16="http://schemas.microsoft.com/office/drawing/2014/main" id="{DC50ECE3-87F5-41D6-945D-C8B633ECD211}"/>
              </a:ext>
            </a:extLst>
          </p:cNvPr>
          <p:cNvSpPr>
            <a:spLocks noGrp="1"/>
          </p:cNvSpPr>
          <p:nvPr>
            <p:ph type="body" sz="quarter" idx="42"/>
          </p:nvPr>
        </p:nvSpPr>
        <p:spPr/>
        <p:txBody>
          <a:bodyPr/>
          <a:lstStyle/>
          <a:p>
            <a:r>
              <a:rPr lang="en-US" sz="2000" dirty="0"/>
              <a:t>Most canvas apps and many Power Automate flows use external information that is stored </a:t>
            </a:r>
          </a:p>
          <a:p>
            <a:r>
              <a:rPr lang="en-US" sz="2000" dirty="0"/>
              <a:t>in data sources</a:t>
            </a:r>
          </a:p>
        </p:txBody>
      </p:sp>
      <p:pic>
        <p:nvPicPr>
          <p:cNvPr id="15" name="Picture 14" descr="List of Apps i.e. Common Data Service. SharePoint, SQL Server, Dynamics 365, Office 365 Users, Office 365 Outlook, Excel, OneDrive for Business, OneDrive and Dropbox">
            <a:extLst>
              <a:ext uri="{FF2B5EF4-FFF2-40B4-BE49-F238E27FC236}">
                <a16:creationId xmlns:a16="http://schemas.microsoft.com/office/drawing/2014/main" id="{08445014-B67B-44C7-A74F-B825D3363F3B}"/>
              </a:ext>
            </a:extLst>
          </p:cNvPr>
          <p:cNvPicPr/>
          <p:nvPr/>
        </p:nvPicPr>
        <p:blipFill>
          <a:blip r:embed="rId3"/>
          <a:srcRect l="-38527" t="-6432" r="-38398" b="-6547"/>
          <a:stretch>
            <a:fillRect/>
          </a:stretch>
        </p:blipFill>
        <p:spPr>
          <a:xfrm>
            <a:off x="1863143" y="2438401"/>
            <a:ext cx="8465714" cy="2966696"/>
          </a:xfrm>
          <a:custGeom>
            <a:avLst/>
            <a:gdLst>
              <a:gd name="connsiteX0" fmla="*/ 0 w 11354714"/>
              <a:gd name="connsiteY0" fmla="*/ 0 h 3979107"/>
              <a:gd name="connsiteX1" fmla="*/ 11354714 w 11354714"/>
              <a:gd name="connsiteY1" fmla="*/ 0 h 3979107"/>
              <a:gd name="connsiteX2" fmla="*/ 11354714 w 11354714"/>
              <a:gd name="connsiteY2" fmla="*/ 3979107 h 3979107"/>
              <a:gd name="connsiteX3" fmla="*/ 0 w 11354714"/>
              <a:gd name="connsiteY3" fmla="*/ 3979107 h 3979107"/>
            </a:gdLst>
            <a:ahLst/>
            <a:cxnLst>
              <a:cxn ang="0">
                <a:pos x="connsiteX0" y="connsiteY0"/>
              </a:cxn>
              <a:cxn ang="0">
                <a:pos x="connsiteX1" y="connsiteY1"/>
              </a:cxn>
              <a:cxn ang="0">
                <a:pos x="connsiteX2" y="connsiteY2"/>
              </a:cxn>
              <a:cxn ang="0">
                <a:pos x="connsiteX3" y="connsiteY3"/>
              </a:cxn>
            </a:cxnLst>
            <a:rect l="l" t="t" r="r" b="b"/>
            <a:pathLst>
              <a:path w="11354714" h="3979107">
                <a:moveTo>
                  <a:pt x="0" y="0"/>
                </a:moveTo>
                <a:lnTo>
                  <a:pt x="11354714" y="0"/>
                </a:lnTo>
                <a:lnTo>
                  <a:pt x="11354714" y="3979107"/>
                </a:lnTo>
                <a:lnTo>
                  <a:pt x="0" y="3979107"/>
                </a:lnTo>
                <a:close/>
              </a:path>
            </a:pathLst>
          </a:custGeom>
          <a:ln w="19050">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Dataverse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Lets you store and manage data used by business applications</a:t>
            </a:r>
          </a:p>
          <a:p>
            <a:pPr>
              <a:spcAft>
                <a:spcPts val="1800"/>
              </a:spcAft>
            </a:pPr>
            <a:r>
              <a:rPr lang="en-US" altLang="zh-CN" dirty="0"/>
              <a:t>Data is stored within a set of tables</a:t>
            </a:r>
          </a:p>
          <a:p>
            <a:pPr>
              <a:spcAft>
                <a:spcPts val="1800"/>
              </a:spcAft>
            </a:pPr>
            <a:r>
              <a:rPr lang="en-US" altLang="zh-CN" dirty="0"/>
              <a:t>Includes a base set of standard tables that cover typical scenarios</a:t>
            </a:r>
          </a:p>
          <a:p>
            <a:pPr>
              <a:spcAft>
                <a:spcPts val="1800"/>
              </a:spcAft>
            </a:pPr>
            <a:r>
              <a:rPr lang="en-US" altLang="zh-CN" dirty="0"/>
              <a:t>Customer tables can be created specific to your organization</a:t>
            </a:r>
          </a:p>
          <a:p>
            <a:pPr>
              <a:spcAft>
                <a:spcPts val="1800"/>
              </a:spcAft>
            </a:pPr>
            <a:r>
              <a:rPr lang="en-US" altLang="zh-CN" dirty="0"/>
              <a:t>App makers can then use Power Apps to build rich applications by using </a:t>
            </a:r>
            <a:br>
              <a:rPr lang="en-US" altLang="zh-CN" dirty="0"/>
            </a:br>
            <a:r>
              <a:rPr lang="en-US" altLang="zh-CN" dirty="0"/>
              <a:t>this data</a:t>
            </a:r>
          </a:p>
        </p:txBody>
      </p:sp>
      <p:pic>
        <p:nvPicPr>
          <p:cNvPr id="26" name="Picture Placeholder 33" descr="Diagram representing a division of Dynamics 365, Office 365, Mobile Apps and Web Apps showing a flow from Power Apps, Power Automate and Power BI towards Common Data services and Data connectors">
            <a:extLst>
              <a:ext uri="{FF2B5EF4-FFF2-40B4-BE49-F238E27FC236}">
                <a16:creationId xmlns:a16="http://schemas.microsoft.com/office/drawing/2014/main" id="{D9CCCB3D-E8CC-437E-8F02-641B40A6B8E5}"/>
              </a:ext>
            </a:extLst>
          </p:cNvPr>
          <p:cNvPicPr>
            <a:picLocks noChangeAspect="1"/>
          </p:cNvPicPr>
          <p:nvPr/>
        </p:nvPicPr>
        <p:blipFill rotWithShape="1">
          <a:blip r:embed="rId3"/>
          <a:srcRect t="1118" b="1118"/>
          <a:stretch/>
        </p:blipFill>
        <p:spPr>
          <a:xfrm>
            <a:off x="7032977" y="1682675"/>
            <a:ext cx="4094315" cy="3663794"/>
          </a:xfrm>
          <a:prstGeom prst="rect">
            <a:avLst/>
          </a:prstGeom>
          <a:blipFill dpi="0" rotWithShape="1">
            <a:blip r:embed="rId4"/>
            <a:srcRect/>
            <a:stretch>
              <a:fillRect t="-11669" b="-12027"/>
            </a:stretch>
          </a:blipFill>
          <a:ln w="19050">
            <a:noFill/>
          </a:ln>
        </p:spPr>
      </p:pic>
    </p:spTree>
    <p:extLst>
      <p:ext uri="{BB962C8B-B14F-4D97-AF65-F5344CB8AC3E}">
        <p14:creationId xmlns:p14="http://schemas.microsoft.com/office/powerpoint/2010/main" val="10292444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Reasons to use the </a:t>
            </a:r>
            <a:r>
              <a:rPr lang="en-US" altLang="zh-CN" dirty="0" err="1"/>
              <a:t>Dataverse</a:t>
            </a:r>
            <a:endParaRPr lang="en-US" dirty="0"/>
          </a:p>
        </p:txBody>
      </p:sp>
      <p:sp>
        <p:nvSpPr>
          <p:cNvPr id="3" name="Text Placeholder 2"/>
          <p:cNvSpPr>
            <a:spLocks noGrp="1"/>
          </p:cNvSpPr>
          <p:nvPr>
            <p:ph type="body" sz="quarter" idx="20"/>
          </p:nvPr>
        </p:nvSpPr>
        <p:spPr/>
        <p:txBody>
          <a:body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00000"/>
                </a:solidFill>
                <a:effectLst/>
                <a:uLnTx/>
                <a:uFillTx/>
                <a:latin typeface="Segoe UI Semibold"/>
                <a:ea typeface="+mn-ea"/>
                <a:cs typeface="+mn-cs"/>
              </a:rPr>
              <a:t>Standard and custom tables provide a cloud-based storage option for your data:</a:t>
            </a:r>
            <a:endParaRPr kumimoji="0" lang="en-US" altLang="zh-CN"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 Placeholder 5"/>
          <p:cNvSpPr>
            <a:spLocks noGrp="1"/>
          </p:cNvSpPr>
          <p:nvPr>
            <p:ph type="body" sz="quarter" idx="11"/>
          </p:nvPr>
        </p:nvSpPr>
        <p:spPr/>
        <p:txBody>
          <a:bodyPr anchor="ctr"/>
          <a:lstStyle/>
          <a:p>
            <a:pPr algn="ctr"/>
            <a:r>
              <a:rPr lang="en-US" sz="1800" dirty="0"/>
              <a:t>Simple to manage</a:t>
            </a:r>
          </a:p>
        </p:txBody>
      </p:sp>
      <p:sp>
        <p:nvSpPr>
          <p:cNvPr id="2" name="Text Placeholder 1"/>
          <p:cNvSpPr>
            <a:spLocks noGrp="1"/>
          </p:cNvSpPr>
          <p:nvPr>
            <p:ph type="body" sz="quarter" idx="15"/>
          </p:nvPr>
        </p:nvSpPr>
        <p:spPr/>
        <p:txBody>
          <a:bodyPr anchor="ctr"/>
          <a:lstStyle/>
          <a:p>
            <a:pPr marL="0" lvl="0" indent="0" algn="ctr" defTabSz="800100">
              <a:spcBef>
                <a:spcPts val="0"/>
              </a:spcBef>
              <a:spcAft>
                <a:spcPts val="0"/>
              </a:spcAft>
              <a:buNone/>
            </a:pPr>
            <a:r>
              <a:rPr lang="en-US" altLang="zh-CN" sz="1800" dirty="0"/>
              <a:t>Helps to</a:t>
            </a:r>
            <a:br>
              <a:rPr lang="en-US" altLang="zh-CN" sz="1800" dirty="0"/>
            </a:br>
            <a:r>
              <a:rPr lang="en-US" altLang="zh-CN" sz="1800" dirty="0"/>
              <a:t>secure data</a:t>
            </a:r>
          </a:p>
        </p:txBody>
      </p:sp>
      <p:sp>
        <p:nvSpPr>
          <p:cNvPr id="4" name="Text Placeholder 3"/>
          <p:cNvSpPr>
            <a:spLocks noGrp="1"/>
          </p:cNvSpPr>
          <p:nvPr>
            <p:ph type="body" sz="quarter" idx="21"/>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800" dirty="0"/>
              <a:t>Access your</a:t>
            </a:r>
            <a:br>
              <a:rPr lang="en-US" altLang="zh-CN" sz="1800" dirty="0"/>
            </a:br>
            <a:r>
              <a:rPr lang="en-US" altLang="zh-CN" sz="1800" dirty="0"/>
              <a:t>Dynamics 365 Data</a:t>
            </a:r>
          </a:p>
        </p:txBody>
      </p:sp>
      <p:sp>
        <p:nvSpPr>
          <p:cNvPr id="15" name="Text Placeholder 14">
            <a:extLst>
              <a:ext uri="{FF2B5EF4-FFF2-40B4-BE49-F238E27FC236}">
                <a16:creationId xmlns:a16="http://schemas.microsoft.com/office/drawing/2014/main" id="{4A805780-17C7-4E6C-B7E6-9F8CF15C0F0D}"/>
              </a:ext>
            </a:extLst>
          </p:cNvPr>
          <p:cNvSpPr>
            <a:spLocks noGrp="1"/>
          </p:cNvSpPr>
          <p:nvPr>
            <p:ph type="body" sz="quarter" idx="22"/>
          </p:nvPr>
        </p:nvSpPr>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IN" altLang="zh-CN" sz="1800" dirty="0"/>
              <a:t>Rich metadata</a:t>
            </a:r>
          </a:p>
        </p:txBody>
      </p:sp>
      <p:sp>
        <p:nvSpPr>
          <p:cNvPr id="20" name="Text Placeholder 19">
            <a:extLst>
              <a:ext uri="{FF2B5EF4-FFF2-40B4-BE49-F238E27FC236}">
                <a16:creationId xmlns:a16="http://schemas.microsoft.com/office/drawing/2014/main" id="{D9FB8E23-A361-4487-943D-756F888B55CC}"/>
              </a:ext>
            </a:extLst>
          </p:cNvPr>
          <p:cNvSpPr>
            <a:spLocks noGrp="1"/>
          </p:cNvSpPr>
          <p:nvPr>
            <p:ph type="body" sz="quarter" idx="23"/>
          </p:nvPr>
        </p:nvSpPr>
        <p:spPr/>
        <p:txBody>
          <a:bodyPr anchor="ctr"/>
          <a:lstStyle/>
          <a:p>
            <a:pPr algn="ctr" defTabSz="914400">
              <a:spcBef>
                <a:spcPts val="0"/>
              </a:spcBef>
              <a:spcAft>
                <a:spcPts val="0"/>
              </a:spcAft>
              <a:buSzTx/>
              <a:defRPr/>
            </a:pPr>
            <a:r>
              <a:rPr lang="en-IN" altLang="zh-CN" sz="1800" dirty="0"/>
              <a:t>Logic and</a:t>
            </a:r>
            <a:br>
              <a:rPr lang="en-IN" altLang="zh-CN" sz="1800" dirty="0"/>
            </a:br>
            <a:r>
              <a:rPr lang="en-IN" altLang="zh-CN" sz="1800" dirty="0"/>
              <a:t>validation</a:t>
            </a:r>
          </a:p>
        </p:txBody>
      </p:sp>
      <p:sp>
        <p:nvSpPr>
          <p:cNvPr id="21" name="Text Placeholder 20">
            <a:extLst>
              <a:ext uri="{FF2B5EF4-FFF2-40B4-BE49-F238E27FC236}">
                <a16:creationId xmlns:a16="http://schemas.microsoft.com/office/drawing/2014/main" id="{B4667319-955C-48E3-A50E-D52AC477B3FD}"/>
              </a:ext>
            </a:extLst>
          </p:cNvPr>
          <p:cNvSpPr>
            <a:spLocks noGrp="1"/>
          </p:cNvSpPr>
          <p:nvPr>
            <p:ph type="body" sz="quarter" idx="24"/>
          </p:nvPr>
        </p:nvSpPr>
        <p:spPr/>
        <p:txBody>
          <a:bodyPr anchor="ctr"/>
          <a:lstStyle/>
          <a:p>
            <a:pPr algn="ctr" defTabSz="914400">
              <a:spcBef>
                <a:spcPts val="0"/>
              </a:spcBef>
              <a:spcAft>
                <a:spcPts val="0"/>
              </a:spcAft>
              <a:buSzTx/>
              <a:defRPr/>
            </a:pPr>
            <a:r>
              <a:rPr lang="en-IN" altLang="zh-CN" sz="1800" dirty="0"/>
              <a:t>Productivity</a:t>
            </a:r>
            <a:br>
              <a:rPr lang="en-IN" altLang="zh-CN" sz="1800" dirty="0"/>
            </a:br>
            <a:r>
              <a:rPr lang="en-IN" altLang="zh-CN" sz="1800" dirty="0"/>
              <a:t>tools</a:t>
            </a:r>
          </a:p>
        </p:txBody>
      </p:sp>
    </p:spTree>
    <p:extLst>
      <p:ext uri="{BB962C8B-B14F-4D97-AF65-F5344CB8AC3E}">
        <p14:creationId xmlns:p14="http://schemas.microsoft.com/office/powerpoint/2010/main" val="121972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7">
            <a:extLst>
              <a:ext uri="{FF2B5EF4-FFF2-40B4-BE49-F238E27FC236}">
                <a16:creationId xmlns:a16="http://schemas.microsoft.com/office/drawing/2014/main" id="{0E659785-CB26-41AD-AB4D-DF915EE7B3F4}"/>
              </a:ext>
            </a:extLst>
          </p:cNvPr>
          <p:cNvSpPr>
            <a:spLocks noGrp="1"/>
          </p:cNvSpPr>
          <p:nvPr>
            <p:ph type="title"/>
          </p:nvPr>
        </p:nvSpPr>
        <p:spPr>
          <a:xfrm>
            <a:off x="418643" y="440494"/>
            <a:ext cx="11341268" cy="680196"/>
          </a:xfrm>
        </p:spPr>
        <p:txBody>
          <a:bodyPr/>
          <a:lstStyle/>
          <a:p>
            <a:pPr lvl="0"/>
            <a:r>
              <a:rPr lang="en-US" noProof="0" dirty="0"/>
              <a:t>Microsoft Power Platform</a:t>
            </a:r>
          </a:p>
        </p:txBody>
      </p:sp>
      <p:sp>
        <p:nvSpPr>
          <p:cNvPr id="28" name="Rectangle 87">
            <a:extLst>
              <a:ext uri="{FF2B5EF4-FFF2-40B4-BE49-F238E27FC236}">
                <a16:creationId xmlns:a16="http://schemas.microsoft.com/office/drawing/2014/main" id="{37C2CAA2-3259-4A57-993E-1A6611FBC3A5}"/>
              </a:ext>
              <a:ext uri="{C183D7F6-B498-43B3-948B-1728B52AA6E4}">
                <adec:decorative xmlns:adec="http://schemas.microsoft.com/office/drawing/2017/decorative" val="1"/>
              </a:ext>
            </a:extLst>
          </p:cNvPr>
          <p:cNvSpPr/>
          <p:nvPr/>
        </p:nvSpPr>
        <p:spPr>
          <a:xfrm>
            <a:off x="419100" y="1168401"/>
            <a:ext cx="11353800" cy="4357529"/>
          </a:xfrm>
          <a:prstGeom prst="rect">
            <a:avLst/>
          </a:prstGeom>
          <a:ln w="19050">
            <a:solidFill>
              <a:srgbClr val="243A5E"/>
            </a:solidFill>
          </a:ln>
        </p:spPr>
        <p:txBody>
          <a:bodyPr wrap="square" lIns="182880" tIns="137160" rIns="182880" bIns="137160">
            <a:noAutofit/>
          </a:bodyPr>
          <a:lstStyle/>
          <a:p>
            <a:pPr marL="0" marR="0" lvl="0" indent="0" algn="ctr" defTabSz="913523"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191919"/>
                </a:solidFill>
                <a:effectLst/>
                <a:uLnTx/>
                <a:uFillTx/>
                <a:latin typeface="+mj-lt"/>
                <a:ea typeface="+mn-ea"/>
                <a:cs typeface="Segoe UI"/>
              </a:rPr>
              <a:t>Innovation anywhere. Unlocks value everywhere</a:t>
            </a:r>
          </a:p>
          <a:p>
            <a:pPr marL="0" marR="0" lvl="0" indent="0" algn="ctr" defTabSz="91352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Semilight"/>
            </a:endParaRPr>
          </a:p>
        </p:txBody>
      </p:sp>
      <p:pic>
        <p:nvPicPr>
          <p:cNvPr id="29" name="Picture 88" descr="Logo of Power BI ">
            <a:extLst>
              <a:ext uri="{FF2B5EF4-FFF2-40B4-BE49-F238E27FC236}">
                <a16:creationId xmlns:a16="http://schemas.microsoft.com/office/drawing/2014/main" id="{E7CC9C79-0CA6-43DA-BCB1-D052ED4364DB}"/>
              </a:ext>
            </a:extLst>
          </p:cNvPr>
          <p:cNvPicPr>
            <a:picLocks noChangeAspect="1"/>
          </p:cNvPicPr>
          <p:nvPr/>
        </p:nvPicPr>
        <p:blipFill>
          <a:blip r:embed="rId3"/>
          <a:stretch>
            <a:fillRect/>
          </a:stretch>
        </p:blipFill>
        <p:spPr>
          <a:xfrm>
            <a:off x="1843441" y="2349700"/>
            <a:ext cx="670591" cy="670591"/>
          </a:xfrm>
          <a:prstGeom prst="rect">
            <a:avLst/>
          </a:prstGeom>
        </p:spPr>
      </p:pic>
      <p:sp>
        <p:nvSpPr>
          <p:cNvPr id="30" name="Rectangle 89">
            <a:extLst>
              <a:ext uri="{FF2B5EF4-FFF2-40B4-BE49-F238E27FC236}">
                <a16:creationId xmlns:a16="http://schemas.microsoft.com/office/drawing/2014/main" id="{AA4A418D-003F-4BCD-9311-6B888D14E11A}"/>
              </a:ext>
            </a:extLst>
          </p:cNvPr>
          <p:cNvSpPr/>
          <p:nvPr/>
        </p:nvSpPr>
        <p:spPr bwMode="auto">
          <a:xfrm>
            <a:off x="1048233"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Segoe UI" pitchFamily="34" charset="0"/>
                <a:cs typeface="Segoe UI" pitchFamily="34" charset="0"/>
              </a:rPr>
              <a:t>Business analytics</a:t>
            </a:r>
          </a:p>
        </p:txBody>
      </p:sp>
      <p:pic>
        <p:nvPicPr>
          <p:cNvPr id="31" name="Picture 90" descr="Logo of Power Apps">
            <a:extLst>
              <a:ext uri="{FF2B5EF4-FFF2-40B4-BE49-F238E27FC236}">
                <a16:creationId xmlns:a16="http://schemas.microsoft.com/office/drawing/2014/main" id="{C2F55371-98ED-46D7-8F70-74CDE062FBF7}"/>
              </a:ext>
            </a:extLst>
          </p:cNvPr>
          <p:cNvPicPr>
            <a:picLocks noChangeAspect="1"/>
          </p:cNvPicPr>
          <p:nvPr/>
        </p:nvPicPr>
        <p:blipFill>
          <a:blip r:embed="rId4"/>
          <a:stretch>
            <a:fillRect/>
          </a:stretch>
        </p:blipFill>
        <p:spPr>
          <a:xfrm>
            <a:off x="4452556" y="2349700"/>
            <a:ext cx="670591" cy="670591"/>
          </a:xfrm>
          <a:prstGeom prst="rect">
            <a:avLst/>
          </a:prstGeom>
        </p:spPr>
      </p:pic>
      <p:sp>
        <p:nvSpPr>
          <p:cNvPr id="32" name="Rectangle 91">
            <a:extLst>
              <a:ext uri="{FF2B5EF4-FFF2-40B4-BE49-F238E27FC236}">
                <a16:creationId xmlns:a16="http://schemas.microsoft.com/office/drawing/2014/main" id="{76017A5A-9E42-4287-B45D-EBF250431B1F}"/>
              </a:ext>
            </a:extLst>
          </p:cNvPr>
          <p:cNvSpPr/>
          <p:nvPr/>
        </p:nvSpPr>
        <p:spPr bwMode="auto">
          <a:xfrm>
            <a:off x="365734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Application development</a:t>
            </a:r>
          </a:p>
        </p:txBody>
      </p:sp>
      <p:pic>
        <p:nvPicPr>
          <p:cNvPr id="33" name="Picture 92" descr="Logo of Power Automate">
            <a:extLst>
              <a:ext uri="{FF2B5EF4-FFF2-40B4-BE49-F238E27FC236}">
                <a16:creationId xmlns:a16="http://schemas.microsoft.com/office/drawing/2014/main" id="{50E61D8F-887F-4393-825D-A7AC86DFB9FF}"/>
              </a:ext>
            </a:extLst>
          </p:cNvPr>
          <p:cNvPicPr>
            <a:picLocks noChangeAspect="1"/>
          </p:cNvPicPr>
          <p:nvPr/>
        </p:nvPicPr>
        <p:blipFill>
          <a:blip r:embed="rId5"/>
          <a:stretch>
            <a:fillRect/>
          </a:stretch>
        </p:blipFill>
        <p:spPr>
          <a:xfrm>
            <a:off x="7062433" y="2349700"/>
            <a:ext cx="669621" cy="670591"/>
          </a:xfrm>
          <a:prstGeom prst="rect">
            <a:avLst/>
          </a:prstGeom>
        </p:spPr>
      </p:pic>
      <p:sp>
        <p:nvSpPr>
          <p:cNvPr id="34" name="Rectangle 93">
            <a:extLst>
              <a:ext uri="{FF2B5EF4-FFF2-40B4-BE49-F238E27FC236}">
                <a16:creationId xmlns:a16="http://schemas.microsoft.com/office/drawing/2014/main" id="{F5933FAB-FC6E-40B3-B957-40CC181AD91A}"/>
              </a:ext>
            </a:extLst>
          </p:cNvPr>
          <p:cNvSpPr/>
          <p:nvPr/>
        </p:nvSpPr>
        <p:spPr bwMode="auto">
          <a:xfrm>
            <a:off x="6266461"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a:ln>
                  <a:noFill/>
                </a:ln>
                <a:solidFill>
                  <a:srgbClr val="191919"/>
                </a:solidFill>
                <a:effectLst/>
                <a:uLnTx/>
                <a:uFillTx/>
                <a:latin typeface="Segoe UI"/>
                <a:ea typeface="+mn-ea"/>
                <a:cs typeface="Segoe UI" pitchFamily="34" charset="0"/>
              </a:rPr>
              <a:t>Process automation</a:t>
            </a:r>
          </a:p>
        </p:txBody>
      </p:sp>
      <p:pic>
        <p:nvPicPr>
          <p:cNvPr id="35" name="Picture 94" descr="Logo of Power Virtual Agents">
            <a:extLst>
              <a:ext uri="{FF2B5EF4-FFF2-40B4-BE49-F238E27FC236}">
                <a16:creationId xmlns:a16="http://schemas.microsoft.com/office/drawing/2014/main" id="{D80D541E-35D1-485A-9AB2-2DB15CE7D23B}"/>
              </a:ext>
            </a:extLst>
          </p:cNvPr>
          <p:cNvPicPr>
            <a:picLocks noChangeAspect="1"/>
          </p:cNvPicPr>
          <p:nvPr/>
        </p:nvPicPr>
        <p:blipFill>
          <a:blip r:embed="rId6"/>
          <a:stretch>
            <a:fillRect/>
          </a:stretch>
        </p:blipFill>
        <p:spPr>
          <a:xfrm>
            <a:off x="9670785" y="2349700"/>
            <a:ext cx="670591" cy="670591"/>
          </a:xfrm>
          <a:prstGeom prst="rect">
            <a:avLst/>
          </a:prstGeom>
        </p:spPr>
      </p:pic>
      <p:sp>
        <p:nvSpPr>
          <p:cNvPr id="36" name="Rectangle 95">
            <a:extLst>
              <a:ext uri="{FF2B5EF4-FFF2-40B4-BE49-F238E27FC236}">
                <a16:creationId xmlns:a16="http://schemas.microsoft.com/office/drawing/2014/main" id="{A486EDCE-4470-4810-8BED-F3D8DF7E7FF2}"/>
              </a:ext>
            </a:extLst>
          </p:cNvPr>
          <p:cNvSpPr/>
          <p:nvPr/>
        </p:nvSpPr>
        <p:spPr bwMode="auto">
          <a:xfrm>
            <a:off x="8875577" y="3145305"/>
            <a:ext cx="2295144" cy="6035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rPr>
              <a:t>Intelligent </a:t>
            </a:r>
            <a:r>
              <a:rPr lang="en-US" sz="1400" dirty="0">
                <a:solidFill>
                  <a:srgbClr val="191919"/>
                </a:solidFill>
                <a:latin typeface="Segoe UI"/>
                <a:cs typeface="Segoe UI" pitchFamily="34" charset="0"/>
              </a:rPr>
              <a:t>chatbots</a:t>
            </a:r>
            <a:endParaRPr kumimoji="0" lang="en-US" sz="1400" b="0" i="0" u="none" strike="noStrike" kern="1200" cap="none" spc="0" normalizeH="0" baseline="0" noProof="0" dirty="0">
              <a:ln>
                <a:noFill/>
              </a:ln>
              <a:solidFill>
                <a:srgbClr val="191919"/>
              </a:solidFill>
              <a:effectLst/>
              <a:uLnTx/>
              <a:uFillTx/>
              <a:latin typeface="Segoe UI"/>
              <a:ea typeface="+mn-ea"/>
              <a:cs typeface="Segoe UI" pitchFamily="34" charset="0"/>
            </a:endParaRPr>
          </a:p>
        </p:txBody>
      </p:sp>
      <p:sp>
        <p:nvSpPr>
          <p:cNvPr id="37" name="plug" title="Icon of a power plug showing an A to B connection">
            <a:extLst>
              <a:ext uri="{FF2B5EF4-FFF2-40B4-BE49-F238E27FC236}">
                <a16:creationId xmlns:a16="http://schemas.microsoft.com/office/drawing/2014/main" id="{FFC4B530-6365-4BAD-BDC8-EFCA7E35F98B}"/>
              </a:ext>
            </a:extLst>
          </p:cNvPr>
          <p:cNvSpPr>
            <a:spLocks noChangeAspect="1" noEditPoints="1"/>
          </p:cNvSpPr>
          <p:nvPr/>
        </p:nvSpPr>
        <p:spPr bwMode="auto">
          <a:xfrm>
            <a:off x="4527182" y="4219338"/>
            <a:ext cx="595965" cy="564905"/>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91919"/>
              </a:solidFill>
              <a:effectLst/>
              <a:uLnTx/>
              <a:uFillTx/>
              <a:latin typeface="Segoe UI"/>
              <a:ea typeface="+mn-ea"/>
              <a:cs typeface="+mn-cs"/>
            </a:endParaRPr>
          </a:p>
        </p:txBody>
      </p:sp>
      <p:sp>
        <p:nvSpPr>
          <p:cNvPr id="38" name="Rectangle 99">
            <a:extLst>
              <a:ext uri="{FF2B5EF4-FFF2-40B4-BE49-F238E27FC236}">
                <a16:creationId xmlns:a16="http://schemas.microsoft.com/office/drawing/2014/main" id="{6B44BC2B-DE97-4233-92FB-FAE78153A522}"/>
              </a:ext>
            </a:extLst>
          </p:cNvPr>
          <p:cNvSpPr/>
          <p:nvPr/>
        </p:nvSpPr>
        <p:spPr bwMode="auto">
          <a:xfrm>
            <a:off x="3507321"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Data connectors</a:t>
            </a:r>
          </a:p>
        </p:txBody>
      </p:sp>
      <p:pic>
        <p:nvPicPr>
          <p:cNvPr id="39" name="Graphic 100" descr="Logo of AI Builders ">
            <a:extLst>
              <a:ext uri="{FF2B5EF4-FFF2-40B4-BE49-F238E27FC236}">
                <a16:creationId xmlns:a16="http://schemas.microsoft.com/office/drawing/2014/main" id="{E32044DC-8D17-46EC-81CD-48E3119A88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68855" y="4188839"/>
            <a:ext cx="595966" cy="611929"/>
          </a:xfrm>
          <a:prstGeom prst="rect">
            <a:avLst/>
          </a:prstGeom>
        </p:spPr>
      </p:pic>
      <p:sp>
        <p:nvSpPr>
          <p:cNvPr id="40" name="Rectangle 101">
            <a:extLst>
              <a:ext uri="{FF2B5EF4-FFF2-40B4-BE49-F238E27FC236}">
                <a16:creationId xmlns:a16="http://schemas.microsoft.com/office/drawing/2014/main" id="{65E4F05B-91DB-4E5D-B40D-9FC6806416F9}"/>
              </a:ext>
            </a:extLst>
          </p:cNvPr>
          <p:cNvSpPr/>
          <p:nvPr/>
        </p:nvSpPr>
        <p:spPr bwMode="auto">
          <a:xfrm>
            <a:off x="6091035" y="4954087"/>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a:ln>
                  <a:noFill/>
                </a:ln>
                <a:solidFill>
                  <a:srgbClr val="191919"/>
                </a:solidFill>
                <a:effectLst/>
                <a:uLnTx/>
                <a:uFillTx/>
                <a:latin typeface="Segoe UI Semibold"/>
                <a:ea typeface="+mn-ea"/>
                <a:cs typeface="Segoe UI" pitchFamily="34" charset="0"/>
              </a:rPr>
              <a:t>AI Builder</a:t>
            </a:r>
          </a:p>
        </p:txBody>
      </p:sp>
      <p:pic>
        <p:nvPicPr>
          <p:cNvPr id="41" name="Graphic 1245" descr="Logo of Common Data Service">
            <a:extLst>
              <a:ext uri="{FF2B5EF4-FFF2-40B4-BE49-F238E27FC236}">
                <a16:creationId xmlns:a16="http://schemas.microsoft.com/office/drawing/2014/main" id="{A53CFFB0-2ECD-444E-B81A-F640B34D09B9}"/>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32949" y="4208330"/>
            <a:ext cx="546261" cy="546261"/>
          </a:xfrm>
          <a:prstGeom prst="rect">
            <a:avLst/>
          </a:prstGeom>
        </p:spPr>
      </p:pic>
      <p:sp>
        <p:nvSpPr>
          <p:cNvPr id="42" name="Rectangle 103">
            <a:extLst>
              <a:ext uri="{FF2B5EF4-FFF2-40B4-BE49-F238E27FC236}">
                <a16:creationId xmlns:a16="http://schemas.microsoft.com/office/drawing/2014/main" id="{98E30701-8815-4662-85B0-97E7C77493D7}"/>
              </a:ext>
            </a:extLst>
          </p:cNvPr>
          <p:cNvSpPr/>
          <p:nvPr/>
        </p:nvSpPr>
        <p:spPr bwMode="auto">
          <a:xfrm>
            <a:off x="8378751" y="4954087"/>
            <a:ext cx="296406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Microsoft </a:t>
            </a:r>
            <a:r>
              <a:rPr kumimoji="0" lang="en-US" sz="1800" b="0" i="0" u="none" strike="noStrike" kern="1200" cap="none" spc="0" normalizeH="0" baseline="0" noProof="0" dirty="0" err="1">
                <a:ln>
                  <a:noFill/>
                </a:ln>
                <a:solidFill>
                  <a:srgbClr val="191919"/>
                </a:solidFill>
                <a:effectLst/>
                <a:uLnTx/>
                <a:uFillTx/>
                <a:latin typeface="Segoe UI Semibold"/>
                <a:ea typeface="+mn-ea"/>
                <a:cs typeface="Segoe UI" pitchFamily="34" charset="0"/>
              </a:rPr>
              <a:t>Dataverse</a:t>
            </a:r>
            <a:endPar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endParaRPr>
          </a:p>
        </p:txBody>
      </p:sp>
      <p:grpSp>
        <p:nvGrpSpPr>
          <p:cNvPr id="43" name="Group 2">
            <a:extLst>
              <a:ext uri="{FF2B5EF4-FFF2-40B4-BE49-F238E27FC236}">
                <a16:creationId xmlns:a16="http://schemas.microsoft.com/office/drawing/2014/main" id="{B67F1ECA-4153-4714-98E2-EC66D1095EE5}"/>
              </a:ext>
            </a:extLst>
          </p:cNvPr>
          <p:cNvGrpSpPr/>
          <p:nvPr/>
        </p:nvGrpSpPr>
        <p:grpSpPr>
          <a:xfrm>
            <a:off x="2232199" y="3830772"/>
            <a:ext cx="7790950" cy="329859"/>
            <a:chOff x="3439889" y="4276083"/>
            <a:chExt cx="7790950" cy="329859"/>
          </a:xfrm>
        </p:grpSpPr>
        <p:sp>
          <p:nvSpPr>
            <p:cNvPr id="44" name="Rectangle 42">
              <a:extLst>
                <a:ext uri="{FF2B5EF4-FFF2-40B4-BE49-F238E27FC236}">
                  <a16:creationId xmlns:a16="http://schemas.microsoft.com/office/drawing/2014/main" id="{B0261C84-6369-4B15-BDD6-0AD918A84715}"/>
                </a:ext>
                <a:ext uri="{C183D7F6-B498-43B3-948B-1728B52AA6E4}">
                  <adec:decorative xmlns:adec="http://schemas.microsoft.com/office/drawing/2017/decorative" val="1"/>
                </a:ext>
              </a:extLst>
            </p:cNvPr>
            <p:cNvSpPr/>
            <p:nvPr/>
          </p:nvSpPr>
          <p:spPr bwMode="auto">
            <a:xfrm flipV="1">
              <a:off x="3439889" y="4276095"/>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sp>
          <p:nvSpPr>
            <p:cNvPr id="45" name="Rectangle 42">
              <a:extLst>
                <a:ext uri="{FF2B5EF4-FFF2-40B4-BE49-F238E27FC236}">
                  <a16:creationId xmlns:a16="http://schemas.microsoft.com/office/drawing/2014/main" id="{A4D7F2B8-705C-448B-AB01-1FEA9AFB1126}"/>
                </a:ext>
                <a:ext uri="{C183D7F6-B498-43B3-948B-1728B52AA6E4}">
                  <adec:decorative xmlns:adec="http://schemas.microsoft.com/office/drawing/2017/decorative" val="1"/>
                </a:ext>
              </a:extLst>
            </p:cNvPr>
            <p:cNvSpPr/>
            <p:nvPr/>
          </p:nvSpPr>
          <p:spPr bwMode="auto">
            <a:xfrm flipV="1">
              <a:off x="6037951" y="4276083"/>
              <a:ext cx="5192888"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chemeClr val="bg1">
                  <a:lumMod val="50000"/>
                </a:schemeClr>
              </a:solidFill>
              <a:headEnd type="none" w="lg" len="med"/>
              <a:tailEnd type="none" w="lg"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191919"/>
                </a:solidFill>
                <a:effectLst/>
                <a:uLnTx/>
                <a:uFillTx/>
                <a:latin typeface="Segoe UI"/>
                <a:ea typeface="Segoe UI" pitchFamily="34" charset="0"/>
                <a:cs typeface="Segoe UI" pitchFamily="34" charset="0"/>
              </a:endParaRPr>
            </a:p>
          </p:txBody>
        </p:sp>
      </p:grpSp>
      <p:sp>
        <p:nvSpPr>
          <p:cNvPr id="46" name="Rectangle 4">
            <a:extLst>
              <a:ext uri="{FF2B5EF4-FFF2-40B4-BE49-F238E27FC236}">
                <a16:creationId xmlns:a16="http://schemas.microsoft.com/office/drawing/2014/main" id="{5861E5BA-D27E-4664-859B-2393752C28FA}"/>
              </a:ext>
            </a:extLst>
          </p:cNvPr>
          <p:cNvSpPr/>
          <p:nvPr/>
        </p:nvSpPr>
        <p:spPr bwMode="auto">
          <a:xfrm>
            <a:off x="913919" y="4924581"/>
            <a:ext cx="229514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ts val="200"/>
              </a:spcAft>
              <a:buClrTx/>
              <a:buSzTx/>
              <a:buFontTx/>
              <a:buNone/>
              <a:tabLst/>
              <a:defRPr/>
            </a:pPr>
            <a:r>
              <a:rPr kumimoji="0" lang="en-US" sz="1800" b="0" i="0" u="none" strike="noStrike" kern="1200" cap="none" spc="0" normalizeH="0" baseline="0" noProof="0" dirty="0">
                <a:ln>
                  <a:noFill/>
                </a:ln>
                <a:solidFill>
                  <a:srgbClr val="191919"/>
                </a:solidFill>
                <a:effectLst/>
                <a:uLnTx/>
                <a:uFillTx/>
                <a:latin typeface="Segoe UI Semibold"/>
                <a:ea typeface="+mn-ea"/>
                <a:cs typeface="Segoe UI" pitchFamily="34" charset="0"/>
              </a:rPr>
              <a:t>Portals</a:t>
            </a:r>
          </a:p>
        </p:txBody>
      </p:sp>
      <p:pic>
        <p:nvPicPr>
          <p:cNvPr id="47" name="Graphic 6" descr="Browser window">
            <a:extLst>
              <a:ext uri="{FF2B5EF4-FFF2-40B4-BE49-F238E27FC236}">
                <a16:creationId xmlns:a16="http://schemas.microsoft.com/office/drawing/2014/main" id="{1BEB08FB-3681-46B3-8E3A-17288409D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43433" y="4082638"/>
            <a:ext cx="777532" cy="777532"/>
          </a:xfrm>
          <a:prstGeom prst="rect">
            <a:avLst/>
          </a:prstGeom>
        </p:spPr>
      </p:pic>
    </p:spTree>
    <p:extLst>
      <p:ext uri="{BB962C8B-B14F-4D97-AF65-F5344CB8AC3E}">
        <p14:creationId xmlns:p14="http://schemas.microsoft.com/office/powerpoint/2010/main" val="6221437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noProof="0" dirty="0"/>
              <a:t>Build and consume solutions for web and mobile with </a:t>
            </a:r>
            <a:br>
              <a:rPr lang="en-US" altLang="zh-CN" noProof="0" dirty="0"/>
            </a:br>
            <a:r>
              <a:rPr lang="en-US" altLang="zh-CN" noProof="0" dirty="0"/>
              <a:t>Power Apps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a:spcAft>
                <a:spcPts val="1800"/>
              </a:spcAft>
            </a:pPr>
            <a:r>
              <a:rPr lang="en-US" altLang="zh-CN" dirty="0"/>
              <a:t>Build highly customized task- and role-based canvas apps with data from one or multiple sources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a:spcAft>
                <a:spcPts val="1800"/>
              </a:spcAft>
            </a:pPr>
            <a:r>
              <a:rPr lang="en-US" altLang="zh-CN" dirty="0"/>
              <a:t>Generate immersive model-driven apps, starting from your data model and business processes</a:t>
            </a: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a:spcAft>
                <a:spcPts val="1800"/>
              </a:spcAft>
            </a:pPr>
            <a:r>
              <a:rPr lang="en-US" altLang="zh-CN" dirty="0"/>
              <a:t>Consume fully accessible apps across web and mobile, embedded or standalone, on any device</a:t>
            </a:r>
          </a:p>
        </p:txBody>
      </p:sp>
      <p:pic>
        <p:nvPicPr>
          <p:cNvPr id="9" name="Picture 46" descr="Power Apps My Travel screenshot on different devices screen">
            <a:extLst>
              <a:ext uri="{FF2B5EF4-FFF2-40B4-BE49-F238E27FC236}">
                <a16:creationId xmlns:a16="http://schemas.microsoft.com/office/drawing/2014/main" id="{3AAE09D4-C1C7-4F44-8C6A-DDE6908F7E0D}"/>
              </a:ext>
            </a:extLst>
          </p:cNvPr>
          <p:cNvPicPr>
            <a:picLocks noChangeAspect="1"/>
          </p:cNvPicPr>
          <p:nvPr/>
        </p:nvPicPr>
        <p:blipFill rotWithShape="1">
          <a:blip r:embed="rId3"/>
          <a:srcRect l="17516" r="17516"/>
          <a:stretch/>
        </p:blipFill>
        <p:spPr>
          <a:xfrm>
            <a:off x="6466119" y="2132363"/>
            <a:ext cx="5187404" cy="2694094"/>
          </a:xfrm>
          <a:prstGeom prst="rect">
            <a:avLst/>
          </a:prstGeom>
        </p:spPr>
      </p:pic>
      <p:pic>
        <p:nvPicPr>
          <p:cNvPr id="14" name="Picture 24" descr="Logo of Power Apps">
            <a:extLst>
              <a:ext uri="{FF2B5EF4-FFF2-40B4-BE49-F238E27FC236}">
                <a16:creationId xmlns:a16="http://schemas.microsoft.com/office/drawing/2014/main" id="{B2477570-4341-424D-9524-3A0C1D609536}"/>
              </a:ext>
            </a:extLst>
          </p:cNvPr>
          <p:cNvPicPr>
            <a:picLocks noChangeAspect="1"/>
          </p:cNvPicPr>
          <p:nvPr/>
        </p:nvPicPr>
        <p:blipFill>
          <a:blip r:embed="rId4"/>
          <a:stretch>
            <a:fillRect/>
          </a:stretch>
        </p:blipFill>
        <p:spPr>
          <a:xfrm>
            <a:off x="10825163" y="645545"/>
            <a:ext cx="771770" cy="592643"/>
          </a:xfrm>
          <a:prstGeom prst="rect">
            <a:avLst/>
          </a:prstGeom>
        </p:spPr>
      </p:pic>
    </p:spTree>
    <p:extLst>
      <p:ext uri="{BB962C8B-B14F-4D97-AF65-F5344CB8AC3E}">
        <p14:creationId xmlns:p14="http://schemas.microsoft.com/office/powerpoint/2010/main" val="39034351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Automate and integrate business processes with </a:t>
            </a:r>
            <a:br>
              <a:rPr lang="en-US" altLang="zh-CN" dirty="0"/>
            </a:br>
            <a:r>
              <a:rPr lang="en-US" altLang="zh-CN" dirty="0"/>
              <a:t>Power Automate</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and model business processes across your apps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From simple automations to advanced scenarios with branches, loops, and more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Trigger actions, grant approvals, and get notifications right where you work</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6"/>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Automate legacy, on-prem and cloud-based applications and services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0" descr="Logo of Power Automate">
            <a:extLst>
              <a:ext uri="{FF2B5EF4-FFF2-40B4-BE49-F238E27FC236}">
                <a16:creationId xmlns:a16="http://schemas.microsoft.com/office/drawing/2014/main" id="{9227AADF-31A8-4796-858A-822505375070}"/>
              </a:ext>
            </a:extLst>
          </p:cNvPr>
          <p:cNvPicPr>
            <a:picLocks noChangeAspect="1"/>
          </p:cNvPicPr>
          <p:nvPr/>
        </p:nvPicPr>
        <p:blipFill>
          <a:blip r:embed="rId3"/>
          <a:stretch>
            <a:fillRect/>
          </a:stretch>
        </p:blipFill>
        <p:spPr>
          <a:xfrm>
            <a:off x="10837025" y="542376"/>
            <a:ext cx="803039" cy="610403"/>
          </a:xfrm>
          <a:prstGeom prst="rect">
            <a:avLst/>
          </a:prstGeom>
        </p:spPr>
      </p:pic>
      <p:pic>
        <p:nvPicPr>
          <p:cNvPr id="14" name="Picture 4" descr="Power Automate Invoice Processing process screenshot ">
            <a:extLst>
              <a:ext uri="{FF2B5EF4-FFF2-40B4-BE49-F238E27FC236}">
                <a16:creationId xmlns:a16="http://schemas.microsoft.com/office/drawing/2014/main" id="{78D26EEF-A145-4BED-B13E-4CB6006B2EB9}"/>
              </a:ext>
            </a:extLst>
          </p:cNvPr>
          <p:cNvPicPr>
            <a:picLocks noChangeAspect="1"/>
          </p:cNvPicPr>
          <p:nvPr/>
        </p:nvPicPr>
        <p:blipFill rotWithShape="1">
          <a:blip r:embed="rId4"/>
          <a:srcRect t="6578" b="6578"/>
          <a:stretch/>
        </p:blipFill>
        <p:spPr>
          <a:xfrm>
            <a:off x="6381635" y="1885051"/>
            <a:ext cx="5271888" cy="3226250"/>
          </a:xfrm>
          <a:prstGeom prst="rect">
            <a:avLst/>
          </a:prstGeom>
        </p:spPr>
      </p:pic>
    </p:spTree>
    <p:extLst>
      <p:ext uri="{BB962C8B-B14F-4D97-AF65-F5344CB8AC3E}">
        <p14:creationId xmlns:p14="http://schemas.microsoft.com/office/powerpoint/2010/main" val="12435780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Gain insights from your data regardless of where it </a:t>
            </a:r>
            <a:br>
              <a:rPr lang="en-US" altLang="zh-CN" dirty="0"/>
            </a:br>
            <a:r>
              <a:rPr lang="en-US" altLang="zh-CN" dirty="0"/>
              <a:t>lives with Power BI</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Connect to all your data and get a consolidated view across your business through a single pane of glass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Create ad-hoc analysis, live dashboards and interactive reports that are easy to consume on the web and across mobile devices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Build smart apps by infusing insights from your data and drive action with the power of the Power Platform</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32" descr="Logo of Power BI">
            <a:extLst>
              <a:ext uri="{FF2B5EF4-FFF2-40B4-BE49-F238E27FC236}">
                <a16:creationId xmlns:a16="http://schemas.microsoft.com/office/drawing/2014/main" id="{B200DCD4-0FCA-40D0-8EEF-AD2FA2803DC2}"/>
              </a:ext>
            </a:extLst>
          </p:cNvPr>
          <p:cNvPicPr>
            <a:picLocks noChangeAspect="1"/>
          </p:cNvPicPr>
          <p:nvPr/>
        </p:nvPicPr>
        <p:blipFill>
          <a:blip r:embed="rId3"/>
          <a:stretch>
            <a:fillRect/>
          </a:stretch>
        </p:blipFill>
        <p:spPr>
          <a:xfrm>
            <a:off x="10836560" y="552077"/>
            <a:ext cx="803504" cy="612648"/>
          </a:xfrm>
          <a:prstGeom prst="rect">
            <a:avLst/>
          </a:prstGeom>
        </p:spPr>
      </p:pic>
      <p:grpSp>
        <p:nvGrpSpPr>
          <p:cNvPr id="14" name="组合 13">
            <a:extLst>
              <a:ext uri="{FF2B5EF4-FFF2-40B4-BE49-F238E27FC236}">
                <a16:creationId xmlns:a16="http://schemas.microsoft.com/office/drawing/2014/main" id="{FB1A1B4F-8269-4D56-9BEC-268F8D9211CD}"/>
              </a:ext>
            </a:extLst>
          </p:cNvPr>
          <p:cNvGrpSpPr/>
          <p:nvPr/>
        </p:nvGrpSpPr>
        <p:grpSpPr>
          <a:xfrm>
            <a:off x="6570580" y="1602441"/>
            <a:ext cx="4933244" cy="3919403"/>
            <a:chOff x="6370051" y="1985964"/>
            <a:chExt cx="5377452" cy="4272321"/>
          </a:xfrm>
        </p:grpSpPr>
        <p:pic>
          <p:nvPicPr>
            <p:cNvPr id="15" name="Picture 13" descr="Power BI dashboard on tablet screen">
              <a:extLst>
                <a:ext uri="{FF2B5EF4-FFF2-40B4-BE49-F238E27FC236}">
                  <a16:creationId xmlns:a16="http://schemas.microsoft.com/office/drawing/2014/main" id="{AE85712F-A61E-48DF-A221-9711716FD5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51" y="1985964"/>
              <a:ext cx="4541137" cy="3163270"/>
            </a:xfrm>
            <a:prstGeom prst="rect">
              <a:avLst/>
            </a:prstGeom>
          </p:spPr>
        </p:pic>
        <p:pic>
          <p:nvPicPr>
            <p:cNvPr id="16" name="Picture 4" descr="Power BI dashboard on mobile screen">
              <a:extLst>
                <a:ext uri="{FF2B5EF4-FFF2-40B4-BE49-F238E27FC236}">
                  <a16:creationId xmlns:a16="http://schemas.microsoft.com/office/drawing/2014/main" id="{B7B2E723-6D93-4143-8356-B2B07087EB44}"/>
                </a:ext>
              </a:extLst>
            </p:cNvPr>
            <p:cNvPicPr>
              <a:picLocks noChangeAspect="1"/>
            </p:cNvPicPr>
            <p:nvPr/>
          </p:nvPicPr>
          <p:blipFill>
            <a:blip r:embed="rId5"/>
            <a:stretch>
              <a:fillRect/>
            </a:stretch>
          </p:blipFill>
          <p:spPr>
            <a:xfrm>
              <a:off x="8181034" y="3697743"/>
              <a:ext cx="1432684" cy="2560542"/>
            </a:xfrm>
            <a:prstGeom prst="rect">
              <a:avLst/>
            </a:prstGeom>
          </p:spPr>
        </p:pic>
        <p:pic>
          <p:nvPicPr>
            <p:cNvPr id="17" name="Picture 6" descr="Power BI dashboard on tablet screen">
              <a:extLst>
                <a:ext uri="{FF2B5EF4-FFF2-40B4-BE49-F238E27FC236}">
                  <a16:creationId xmlns:a16="http://schemas.microsoft.com/office/drawing/2014/main" id="{4DB22539-9B17-4209-A0EC-D0083C2924BC}"/>
                </a:ext>
              </a:extLst>
            </p:cNvPr>
            <p:cNvPicPr>
              <a:picLocks noChangeAspect="1"/>
            </p:cNvPicPr>
            <p:nvPr/>
          </p:nvPicPr>
          <p:blipFill>
            <a:blip r:embed="rId6"/>
            <a:stretch>
              <a:fillRect/>
            </a:stretch>
          </p:blipFill>
          <p:spPr>
            <a:xfrm>
              <a:off x="9613718" y="3179538"/>
              <a:ext cx="2133785" cy="3078747"/>
            </a:xfrm>
            <a:prstGeom prst="rect">
              <a:avLst/>
            </a:prstGeom>
          </p:spPr>
        </p:pic>
      </p:grpSp>
    </p:spTree>
    <p:extLst>
      <p:ext uri="{BB962C8B-B14F-4D97-AF65-F5344CB8AC3E}">
        <p14:creationId xmlns:p14="http://schemas.microsoft.com/office/powerpoint/2010/main" val="32456394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a:t>Build powerful virtual agents with Power Virtual Agents</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Enable subject matter experts to easily create powerful virtual agents using a guided, no-code graphical interface—all without the need for data scientists or developers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786496"/>
            <a:ext cx="5579310" cy="980468"/>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dirty="0">
                <a:ln>
                  <a:noFill/>
                </a:ln>
                <a:solidFill>
                  <a:srgbClr val="191919"/>
                </a:solidFill>
                <a:effectLst/>
                <a:uLnTx/>
                <a:uFillTx/>
                <a:latin typeface="Segoe UI"/>
                <a:ea typeface="+mn-ea"/>
                <a:cs typeface="+mn-cs"/>
              </a:rPr>
              <a:t>Enable the virtual agent to take action on the customer’s behalf. Easily integrate your virtual agent with hundreds of services and systems out of the box or create custom workflows</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Keep an eye on how your virtual agent is performing by using conversational metrics and dashboards. Get in-depth AI-driven insights to improve bot performance</a:t>
            </a:r>
            <a:endParaRPr kumimoji="0" lang="en-IN"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9" name="Picture 7" descr="Logo of Power Virtual Agents">
            <a:extLst>
              <a:ext uri="{FF2B5EF4-FFF2-40B4-BE49-F238E27FC236}">
                <a16:creationId xmlns:a16="http://schemas.microsoft.com/office/drawing/2014/main" id="{CAB26AB3-2040-490A-A316-E0B47C05B7E7}"/>
              </a:ext>
            </a:extLst>
          </p:cNvPr>
          <p:cNvPicPr>
            <a:picLocks noChangeAspect="1"/>
          </p:cNvPicPr>
          <p:nvPr/>
        </p:nvPicPr>
        <p:blipFill rotWithShape="1">
          <a:blip r:embed="rId3"/>
          <a:srcRect t="10186" b="10186"/>
          <a:stretch/>
        </p:blipFill>
        <p:spPr>
          <a:xfrm>
            <a:off x="10827366" y="528832"/>
            <a:ext cx="812698" cy="647142"/>
          </a:xfrm>
          <a:prstGeom prst="rect">
            <a:avLst/>
          </a:prstGeom>
        </p:spPr>
      </p:pic>
      <p:pic>
        <p:nvPicPr>
          <p:cNvPr id="14" name="Picture 17" descr="Power Virtual Agents chat screenshot image">
            <a:extLst>
              <a:ext uri="{FF2B5EF4-FFF2-40B4-BE49-F238E27FC236}">
                <a16:creationId xmlns:a16="http://schemas.microsoft.com/office/drawing/2014/main" id="{6E7892BB-D842-4689-9F68-77E272FDB7BA}"/>
              </a:ext>
            </a:extLst>
          </p:cNvPr>
          <p:cNvPicPr>
            <a:picLocks noChangeAspect="1"/>
          </p:cNvPicPr>
          <p:nvPr/>
        </p:nvPicPr>
        <p:blipFill>
          <a:blip r:embed="rId4"/>
          <a:srcRect l="-3301" t="-12121" r="-3274" b="-11168"/>
          <a:stretch>
            <a:fillRect/>
          </a:stretch>
        </p:blipFill>
        <p:spPr>
          <a:xfrm>
            <a:off x="6194046" y="1456897"/>
            <a:ext cx="5579310" cy="3705236"/>
          </a:xfrm>
          <a:custGeom>
            <a:avLst/>
            <a:gdLst>
              <a:gd name="connsiteX0" fmla="*/ 0 w 7469643"/>
              <a:gd name="connsiteY0" fmla="*/ 0 h 4960611"/>
              <a:gd name="connsiteX1" fmla="*/ 7469643 w 7469643"/>
              <a:gd name="connsiteY1" fmla="*/ 0 h 4960611"/>
              <a:gd name="connsiteX2" fmla="*/ 7469643 w 7469643"/>
              <a:gd name="connsiteY2" fmla="*/ 4960611 h 4960611"/>
              <a:gd name="connsiteX3" fmla="*/ 0 w 7469643"/>
              <a:gd name="connsiteY3" fmla="*/ 4960611 h 4960611"/>
            </a:gdLst>
            <a:ahLst/>
            <a:cxnLst>
              <a:cxn ang="0">
                <a:pos x="connsiteX0" y="connsiteY0"/>
              </a:cxn>
              <a:cxn ang="0">
                <a:pos x="connsiteX1" y="connsiteY1"/>
              </a:cxn>
              <a:cxn ang="0">
                <a:pos x="connsiteX2" y="connsiteY2"/>
              </a:cxn>
              <a:cxn ang="0">
                <a:pos x="connsiteX3" y="connsiteY3"/>
              </a:cxn>
            </a:cxnLst>
            <a:rect l="l" t="t" r="r" b="b"/>
            <a:pathLst>
              <a:path w="7469643" h="4960611">
                <a:moveTo>
                  <a:pt x="0" y="0"/>
                </a:moveTo>
                <a:lnTo>
                  <a:pt x="7469643" y="0"/>
                </a:lnTo>
                <a:lnTo>
                  <a:pt x="7469643" y="4960611"/>
                </a:lnTo>
                <a:lnTo>
                  <a:pt x="0" y="4960611"/>
                </a:lnTo>
                <a:close/>
              </a:path>
            </a:pathLst>
          </a:custGeom>
          <a:ln w="19050">
            <a:noFill/>
          </a:ln>
        </p:spPr>
      </p:pic>
    </p:spTree>
    <p:extLst>
      <p:ext uri="{BB962C8B-B14F-4D97-AF65-F5344CB8AC3E}">
        <p14:creationId xmlns:p14="http://schemas.microsoft.com/office/powerpoint/2010/main" val="18007070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altLang="zh-CN" dirty="0"/>
              <a:t>Add intelligence to your apps with AI Builder</a:t>
            </a:r>
            <a:endParaRPr lang="en-US" dirty="0"/>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42"/>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a:solidFill>
                  <a:srgbClr val="171717"/>
                </a:solidFill>
                <a:effectLst/>
                <a:latin typeface="Segoe UI" panose="020B0502040204020203" pitchFamily="34" charset="0"/>
              </a:rPr>
              <a:t>AI Builder is a turnkey solution that brings the power of AI through a point-and-click experience</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44"/>
          </p:nvPr>
        </p:nvSpPr>
        <p:spPr>
          <a:xfrm>
            <a:off x="418644" y="2899386"/>
            <a:ext cx="5579310" cy="696624"/>
          </a:xfrm>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lang="en-US" altLang="zh-CN" sz="1600" b="0" i="0" dirty="0">
                <a:solidFill>
                  <a:srgbClr val="171717"/>
                </a:solidFill>
                <a:effectLst/>
                <a:latin typeface="Segoe UI" panose="020B0502040204020203" pitchFamily="34" charset="0"/>
              </a:rPr>
              <a:t>With AI Builder, you can add intelligence to your apps even if you have no coding or data science skills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5"/>
          </p:nvPr>
        </p:nvSpPr>
        <p:spPr/>
        <p:txBody>
          <a:bodyPr/>
          <a:lstStyle/>
          <a:p>
            <a:pPr marL="0" marR="0" lvl="0" indent="0" algn="l" defTabSz="488950" rtl="0" eaLnBrk="1" fontAlgn="auto" latinLnBrk="0" hangingPunct="1">
              <a:lnSpc>
                <a:spcPct val="100000"/>
              </a:lnSpc>
              <a:spcBef>
                <a:spcPct val="0"/>
              </a:spcBef>
              <a:spcAft>
                <a:spcPts val="1200"/>
              </a:spcAft>
              <a:buClrTx/>
              <a:buSzTx/>
              <a:buFontTx/>
              <a:buNone/>
              <a:tabLst/>
              <a:defRPr/>
            </a:pPr>
            <a:r>
              <a:rPr kumimoji="0" lang="en-US" altLang="zh-CN" sz="1600" b="0" i="0" u="none" strike="noStrike" kern="1200" cap="none" spc="0" normalizeH="0" baseline="0" noProof="0">
                <a:ln>
                  <a:noFill/>
                </a:ln>
                <a:solidFill>
                  <a:srgbClr val="191919"/>
                </a:solidFill>
                <a:effectLst/>
                <a:uLnTx/>
                <a:uFillTx/>
                <a:latin typeface="Segoe UI"/>
                <a:ea typeface="+mn-ea"/>
                <a:cs typeface="+mn-cs"/>
              </a:rPr>
              <a:t>You can use AI Builder to create custom AI models that suit the needs of your business, or you can choose from a selection of prebuilt models</a:t>
            </a:r>
            <a:endParaRPr kumimoji="0" lang="en-US" altLang="zh-CN" sz="1600" b="0" i="0" u="none" strike="noStrike" kern="1200" cap="none" spc="0" normalizeH="0" baseline="0" noProof="0" dirty="0">
              <a:ln>
                <a:noFill/>
              </a:ln>
              <a:solidFill>
                <a:srgbClr val="191919"/>
              </a:solidFill>
              <a:effectLst/>
              <a:uLnTx/>
              <a:uFillTx/>
              <a:latin typeface="Segoe UI"/>
              <a:ea typeface="+mn-ea"/>
              <a:cs typeface="+mn-cs"/>
            </a:endParaRPr>
          </a:p>
        </p:txBody>
      </p:sp>
      <p:pic>
        <p:nvPicPr>
          <p:cNvPr id="22" name="New picture" descr="Power Apps AI Builder dashboard showing step to tag objects in images">
            <a:extLst>
              <a:ext uri="{FF2B5EF4-FFF2-40B4-BE49-F238E27FC236}">
                <a16:creationId xmlns:a16="http://schemas.microsoft.com/office/drawing/2014/main" id="{9A9D7878-4524-4616-B43A-6797073267FE}"/>
              </a:ext>
            </a:extLst>
          </p:cNvPr>
          <p:cNvPicPr/>
          <p:nvPr/>
        </p:nvPicPr>
        <p:blipFill>
          <a:blip r:embed="rId3"/>
          <a:stretch>
            <a:fillRect/>
          </a:stretch>
        </p:blipFill>
        <p:spPr>
          <a:xfrm>
            <a:off x="6351211" y="1993375"/>
            <a:ext cx="5302312" cy="2978481"/>
          </a:xfrm>
          <a:prstGeom prst="rect">
            <a:avLst/>
          </a:prstGeom>
          <a:ln>
            <a:solidFill>
              <a:schemeClr val="bg2"/>
            </a:solidFill>
          </a:ln>
        </p:spPr>
      </p:pic>
    </p:spTree>
    <p:extLst>
      <p:ext uri="{BB962C8B-B14F-4D97-AF65-F5344CB8AC3E}">
        <p14:creationId xmlns:p14="http://schemas.microsoft.com/office/powerpoint/2010/main" val="1224272537"/>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Dynamics365">
      <a:dk1>
        <a:srgbClr val="000000"/>
      </a:dk1>
      <a:lt1>
        <a:srgbClr val="FFFFFF"/>
      </a:lt1>
      <a:dk2>
        <a:srgbClr val="243A5E"/>
      </a:dk2>
      <a:lt2>
        <a:srgbClr val="E6E6E6"/>
      </a:lt2>
      <a:accent1>
        <a:srgbClr val="0078D4"/>
      </a:accent1>
      <a:accent2>
        <a:srgbClr val="243A5E"/>
      </a:accent2>
      <a:accent3>
        <a:srgbClr val="4CCBED"/>
      </a:accent3>
      <a:accent4>
        <a:srgbClr val="1392B4"/>
      </a:accent4>
      <a:accent5>
        <a:srgbClr val="0B556A"/>
      </a:accent5>
      <a:accent6>
        <a:srgbClr val="737373"/>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58DD63460F6D46982CDFCFF3E015F7" ma:contentTypeVersion="8" ma:contentTypeDescription="Create a new document." ma:contentTypeScope="" ma:versionID="d4c95c701b69dc54ce68342230fc4205">
  <xsd:schema xmlns:xsd="http://www.w3.org/2001/XMLSchema" xmlns:xs="http://www.w3.org/2001/XMLSchema" xmlns:p="http://schemas.microsoft.com/office/2006/metadata/properties" xmlns:ns1="http://schemas.microsoft.com/sharepoint/v3" xmlns:ns2="7e96d60b-db1d-44a2-8be4-a128982f8e65" xmlns:ns3="76e03480-8cba-4236-ba8e-c2eaec5d39d6" targetNamespace="http://schemas.microsoft.com/office/2006/metadata/properties" ma:root="true" ma:fieldsID="7b3ec7c302ac4ba5bc825fb57c2e71f6" ns1:_="" ns2:_="" ns3:_="">
    <xsd:import namespace="http://schemas.microsoft.com/sharepoint/v3"/>
    <xsd:import namespace="7e96d60b-db1d-44a2-8be4-a128982f8e65"/>
    <xsd:import namespace="76e03480-8cba-4236-ba8e-c2eaec5d39d6"/>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96d60b-db1d-44a2-8be4-a128982f8e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6e03480-8cba-4236-ba8e-c2eaec5d39d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59afee55-fc30-40da-a84e-ff6fc62c4ef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C6BBF93-38BF-47CF-A119-E0FD32679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e96d60b-db1d-44a2-8be4-a128982f8e65"/>
    <ds:schemaRef ds:uri="76e03480-8cba-4236-ba8e-c2eaec5d3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2691</TotalTime>
  <Words>4893</Words>
  <Application>Microsoft Office PowerPoint</Application>
  <PresentationFormat>Widescreen</PresentationFormat>
  <Paragraphs>383</Paragraphs>
  <Slides>34</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Segoe UI</vt:lpstr>
      <vt:lpstr>Segoe UI Light</vt:lpstr>
      <vt:lpstr>Segoe UI Semibold</vt:lpstr>
      <vt:lpstr>Wingdings</vt:lpstr>
      <vt:lpstr>Microsoft Power Platform Template</vt:lpstr>
      <vt:lpstr>Introduction to Microsoft Power Platform</vt:lpstr>
      <vt:lpstr>Agenda </vt:lpstr>
      <vt:lpstr>Lesson 1: What is Microsoft Power Platform</vt:lpstr>
      <vt:lpstr>Microsoft Power Platform</vt:lpstr>
      <vt:lpstr>Build and consume solutions for web and mobile with  Power Apps</vt:lpstr>
      <vt:lpstr>Automate and integrate business processes with  Power Automate</vt:lpstr>
      <vt:lpstr>Gain insights from your data regardless of where it  lives with Power BI</vt:lpstr>
      <vt:lpstr>Build powerful virtual agents with Power Virtual Agents</vt:lpstr>
      <vt:lpstr>Add intelligence to your apps with AI Builder</vt:lpstr>
      <vt:lpstr>Put all your data to work with Microsoft Dataverse</vt:lpstr>
      <vt:lpstr>Enable external access with Power Apps portals</vt:lpstr>
      <vt:lpstr>Lesson 2: Data connectors</vt:lpstr>
      <vt:lpstr>Data connectors</vt:lpstr>
      <vt:lpstr>Data sources for connectors</vt:lpstr>
      <vt:lpstr>Components of a connector</vt:lpstr>
      <vt:lpstr>Lesson 3: Pulling it all together</vt:lpstr>
      <vt:lpstr>The unmatched functional flexibility of the Microsoft Power Platform</vt:lpstr>
      <vt:lpstr>Powerful alone. Better together</vt:lpstr>
      <vt:lpstr>Summary</vt:lpstr>
      <vt:lpstr>Get started with  Power Apps</vt:lpstr>
      <vt:lpstr>Lesson 4: Get started with Power Apps</vt:lpstr>
      <vt:lpstr>Intro to Power Apps</vt:lpstr>
      <vt:lpstr>What types of app can you build?</vt:lpstr>
      <vt:lpstr>What’s the difference?</vt:lpstr>
      <vt:lpstr>Power Apps building blocks</vt:lpstr>
      <vt:lpstr>Power Apps home page</vt:lpstr>
      <vt:lpstr>Power Apps Studio</vt:lpstr>
      <vt:lpstr>Power Apps Mobile</vt:lpstr>
      <vt:lpstr>Power Apps admin center</vt:lpstr>
      <vt:lpstr>Power Apps related technologies</vt:lpstr>
      <vt:lpstr>Power Apps related technologies </vt:lpstr>
      <vt:lpstr>Data sources, connections, and gateways</vt:lpstr>
      <vt:lpstr>Dataverse</vt:lpstr>
      <vt:lpstr>Reasons to use the Dataverse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Power Platform</dc:title>
  <cp:lastModifiedBy>Komal Ridda Malik</cp:lastModifiedBy>
  <cp:revision>2</cp:revision>
  <dcterms:created xsi:type="dcterms:W3CDTF">2020-04-30T00:33:59Z</dcterms:created>
  <dcterms:modified xsi:type="dcterms:W3CDTF">2025-11-02T10:30:04Z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0x0101000358DD63460F6D46982CDFCFF3E015F7</vt:lpwstr>
  </property>
</Properties>
</file>